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68" r:id="rId12"/>
    <p:sldId id="267"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1" d="100"/>
          <a:sy n="71" d="100"/>
        </p:scale>
        <p:origin x="4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8808" y="1949824"/>
            <a:ext cx="7766936" cy="3617258"/>
          </a:xfrm>
        </p:spPr>
        <p:txBody>
          <a:bodyPr/>
          <a:lstStyle/>
          <a:p>
            <a:pPr algn="ctr"/>
            <a:r>
              <a:rPr lang="en-IN" sz="7200" b="1" dirty="0" smtClean="0"/>
              <a:t>Unit II</a:t>
            </a:r>
            <a:br>
              <a:rPr lang="en-IN" sz="7200" b="1" dirty="0" smtClean="0"/>
            </a:br>
            <a:r>
              <a:rPr lang="en-IN" sz="7200" b="1" dirty="0" smtClean="0"/>
              <a:t>PRICING</a:t>
            </a:r>
            <a:r>
              <a:rPr lang="en-IN" sz="7200" b="1" dirty="0"/>
              <a:t/>
            </a:r>
            <a:br>
              <a:rPr lang="en-IN" sz="7200" b="1" dirty="0"/>
            </a:br>
            <a:r>
              <a:rPr lang="en-IN" sz="7200" b="1" dirty="0" smtClean="0"/>
              <a:t> </a:t>
            </a:r>
            <a:endParaRPr lang="en-IN" sz="7200" b="1" dirty="0"/>
          </a:p>
        </p:txBody>
      </p:sp>
    </p:spTree>
    <p:extLst>
      <p:ext uri="{BB962C8B-B14F-4D97-AF65-F5344CB8AC3E}">
        <p14:creationId xmlns:p14="http://schemas.microsoft.com/office/powerpoint/2010/main" val="1098226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992" y="1371599"/>
            <a:ext cx="9058337" cy="4101353"/>
          </a:xfrm>
        </p:spPr>
        <p:txBody>
          <a:bodyPr>
            <a:normAutofit lnSpcReduction="10000"/>
          </a:bodyPr>
          <a:lstStyle/>
          <a:p>
            <a:pPr marL="0" indent="0">
              <a:buNone/>
            </a:pPr>
            <a:r>
              <a:rPr lang="en-IN" sz="2000" b="1" dirty="0" smtClean="0"/>
              <a:t>1. Cost </a:t>
            </a:r>
            <a:r>
              <a:rPr lang="en-IN" sz="2000" b="1" dirty="0"/>
              <a:t>plus pricing </a:t>
            </a:r>
            <a:r>
              <a:rPr lang="en-IN" sz="2000" b="1" dirty="0" smtClean="0"/>
              <a:t>method:</a:t>
            </a:r>
          </a:p>
          <a:p>
            <a:pPr>
              <a:buFontTx/>
              <a:buChar char="-"/>
            </a:pPr>
            <a:r>
              <a:rPr lang="en-IN" dirty="0" smtClean="0"/>
              <a:t>The cost plus pricing means fixing the price of one unit of product equal to the total cost per unit plus the desired profit on the unit.</a:t>
            </a:r>
          </a:p>
          <a:p>
            <a:pPr>
              <a:buFontTx/>
              <a:buChar char="-"/>
            </a:pPr>
            <a:endParaRPr lang="en-IN" sz="2000" dirty="0" smtClean="0"/>
          </a:p>
          <a:p>
            <a:pPr marL="0" indent="0">
              <a:buNone/>
            </a:pPr>
            <a:r>
              <a:rPr lang="en-IN" sz="2000" dirty="0" smtClean="0"/>
              <a:t>2. </a:t>
            </a:r>
            <a:r>
              <a:rPr lang="en-IN" sz="2000" b="1" dirty="0"/>
              <a:t>Marginal cost or incremental cost pricing </a:t>
            </a:r>
            <a:r>
              <a:rPr lang="en-IN" sz="2000" b="1" dirty="0" smtClean="0"/>
              <a:t>method:</a:t>
            </a:r>
          </a:p>
          <a:p>
            <a:pPr>
              <a:buFontTx/>
              <a:buChar char="-"/>
            </a:pPr>
            <a:r>
              <a:rPr lang="en-IN" dirty="0" smtClean="0"/>
              <a:t>Marginal cost is the increase in total costs resulting from producing one additional unit of a product or service.</a:t>
            </a:r>
          </a:p>
          <a:p>
            <a:pPr>
              <a:buFontTx/>
              <a:buChar char="-"/>
            </a:pPr>
            <a:endParaRPr lang="en-IN" sz="2000" dirty="0" smtClean="0"/>
          </a:p>
          <a:p>
            <a:pPr marL="0" indent="0">
              <a:buNone/>
            </a:pPr>
            <a:r>
              <a:rPr lang="en-IN" sz="2000" dirty="0" smtClean="0"/>
              <a:t>3. </a:t>
            </a:r>
            <a:r>
              <a:rPr lang="en-IN" sz="2000" b="1" dirty="0"/>
              <a:t>Break even point or B.E.P. pricing </a:t>
            </a:r>
            <a:r>
              <a:rPr lang="en-IN" sz="2000" b="1" dirty="0" smtClean="0"/>
              <a:t>method:</a:t>
            </a:r>
          </a:p>
          <a:p>
            <a:pPr>
              <a:buFontTx/>
              <a:buChar char="-"/>
            </a:pPr>
            <a:r>
              <a:rPr lang="en-IN" dirty="0" smtClean="0"/>
              <a:t>Break even point pricing is the practice of setting price point at which a business will earn zero profits on a sale.</a:t>
            </a:r>
          </a:p>
          <a:p>
            <a:pPr>
              <a:buFontTx/>
              <a:buChar char="-"/>
            </a:pPr>
            <a:endParaRPr lang="en-IN" dirty="0" smtClean="0"/>
          </a:p>
          <a:p>
            <a:pPr marL="0" indent="0">
              <a:buNone/>
            </a:pPr>
            <a:endParaRPr lang="en-IN" dirty="0"/>
          </a:p>
          <a:p>
            <a:pPr marL="0" indent="0">
              <a:buNone/>
            </a:pPr>
            <a:endParaRPr lang="en-IN" dirty="0" smtClean="0"/>
          </a:p>
          <a:p>
            <a:pPr>
              <a:buFontTx/>
              <a:buChar char="-"/>
            </a:pPr>
            <a:endParaRPr lang="en-IN" dirty="0"/>
          </a:p>
          <a:p>
            <a:pPr marL="0" indent="0">
              <a:buNone/>
            </a:pPr>
            <a:endParaRPr lang="en-IN" dirty="0"/>
          </a:p>
        </p:txBody>
      </p:sp>
    </p:spTree>
    <p:extLst>
      <p:ext uri="{BB962C8B-B14F-4D97-AF65-F5344CB8AC3E}">
        <p14:creationId xmlns:p14="http://schemas.microsoft.com/office/powerpoint/2010/main" val="1118521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122" y="1273083"/>
            <a:ext cx="8596668" cy="3880773"/>
          </a:xfrm>
        </p:spPr>
        <p:txBody>
          <a:bodyPr/>
          <a:lstStyle/>
          <a:p>
            <a:pPr marL="0" indent="0">
              <a:buNone/>
            </a:pPr>
            <a:r>
              <a:rPr lang="en-IN" sz="2000" dirty="0"/>
              <a:t>4. </a:t>
            </a:r>
            <a:r>
              <a:rPr lang="en-IN" sz="2000" b="1" dirty="0"/>
              <a:t>Rate of Return or Target Pricing Method:</a:t>
            </a:r>
          </a:p>
          <a:p>
            <a:pPr>
              <a:buFontTx/>
              <a:buChar char="-"/>
            </a:pPr>
            <a:r>
              <a:rPr lang="en-IN" dirty="0"/>
              <a:t>Target pricing is a method wherein the firm determines the price on the basis of a target rate of return on the investment i.e. what the firm expects from the investment made in the business</a:t>
            </a:r>
            <a:r>
              <a:rPr lang="en-IN" dirty="0" smtClean="0"/>
              <a:t>.</a:t>
            </a:r>
          </a:p>
          <a:p>
            <a:pPr>
              <a:buFontTx/>
              <a:buChar char="-"/>
            </a:pPr>
            <a:r>
              <a:rPr lang="en-IN" dirty="0" smtClean="0"/>
              <a:t>Target pricing = unit cost + (desired return x invested capital)/ unit sales</a:t>
            </a:r>
          </a:p>
          <a:p>
            <a:pPr marL="0" indent="0">
              <a:buNone/>
            </a:pPr>
            <a:endParaRPr lang="en-IN" sz="2000" dirty="0" smtClean="0"/>
          </a:p>
          <a:p>
            <a:pPr marL="0" indent="0">
              <a:buNone/>
            </a:pPr>
            <a:r>
              <a:rPr lang="en-IN" sz="2000" dirty="0" smtClean="0"/>
              <a:t>5. </a:t>
            </a:r>
            <a:r>
              <a:rPr lang="en-IN" sz="2000" b="1" dirty="0"/>
              <a:t>Below cost pricing </a:t>
            </a:r>
            <a:r>
              <a:rPr lang="en-IN" sz="2000" b="1" dirty="0" smtClean="0"/>
              <a:t>method:</a:t>
            </a:r>
          </a:p>
          <a:p>
            <a:pPr>
              <a:buFontTx/>
              <a:buChar char="-"/>
            </a:pPr>
            <a:r>
              <a:rPr lang="en-IN" dirty="0" smtClean="0"/>
              <a:t>Selling below cost is a practice whereby a firm sells products at less than costs of manufacture in order to drive out competitors and/or to increase market share.</a:t>
            </a:r>
          </a:p>
          <a:p>
            <a:pPr>
              <a:buFontTx/>
              <a:buChar char="-"/>
            </a:pPr>
            <a:endParaRPr lang="en-IN" dirty="0"/>
          </a:p>
          <a:p>
            <a:endParaRPr lang="en-IN" dirty="0"/>
          </a:p>
          <a:p>
            <a:pPr marL="0" indent="0">
              <a:buNone/>
            </a:pPr>
            <a:endParaRPr lang="en-IN" dirty="0"/>
          </a:p>
        </p:txBody>
      </p:sp>
    </p:spTree>
    <p:extLst>
      <p:ext uri="{BB962C8B-B14F-4D97-AF65-F5344CB8AC3E}">
        <p14:creationId xmlns:p14="http://schemas.microsoft.com/office/powerpoint/2010/main" val="1279998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8553"/>
          </a:xfrm>
        </p:spPr>
        <p:txBody>
          <a:bodyPr/>
          <a:lstStyle/>
          <a:p>
            <a:r>
              <a:rPr lang="en-IN" dirty="0" smtClean="0"/>
              <a:t>Advantages of cost based pricing</a:t>
            </a:r>
            <a:endParaRPr lang="en-IN" dirty="0"/>
          </a:p>
        </p:txBody>
      </p:sp>
      <p:sp>
        <p:nvSpPr>
          <p:cNvPr id="3" name="Content Placeholder 2"/>
          <p:cNvSpPr>
            <a:spLocks noGrp="1"/>
          </p:cNvSpPr>
          <p:nvPr>
            <p:ph idx="1"/>
          </p:nvPr>
        </p:nvSpPr>
        <p:spPr>
          <a:xfrm>
            <a:off x="677333" y="1586753"/>
            <a:ext cx="9260043" cy="4706471"/>
          </a:xfrm>
        </p:spPr>
        <p:txBody>
          <a:bodyPr>
            <a:normAutofit fontScale="92500" lnSpcReduction="10000"/>
          </a:bodyPr>
          <a:lstStyle/>
          <a:p>
            <a:pPr>
              <a:buAutoNum type="arabicParenR"/>
            </a:pPr>
            <a:r>
              <a:rPr lang="en-IN" sz="2000" b="1" dirty="0"/>
              <a:t>S</a:t>
            </a:r>
            <a:r>
              <a:rPr lang="en-IN" sz="2000" b="1" dirty="0" smtClean="0"/>
              <a:t>implicity:</a:t>
            </a:r>
          </a:p>
          <a:p>
            <a:pPr>
              <a:buFontTx/>
              <a:buChar char="-"/>
            </a:pPr>
            <a:r>
              <a:rPr lang="en-IN" dirty="0" smtClean="0"/>
              <a:t>Cost based pricing is a simple and easy method of pricing. Unlike demand, cost is more certain, stable and comparatively easy to estimate.</a:t>
            </a:r>
          </a:p>
          <a:p>
            <a:pPr marL="0" indent="0">
              <a:buNone/>
            </a:pPr>
            <a:r>
              <a:rPr lang="en-IN" sz="2000" b="1" dirty="0" smtClean="0"/>
              <a:t>2) </a:t>
            </a:r>
            <a:r>
              <a:rPr lang="en-IN" sz="2000" b="1" dirty="0"/>
              <a:t>Socially fair:</a:t>
            </a:r>
          </a:p>
          <a:p>
            <a:pPr>
              <a:buFontTx/>
              <a:buChar char="-"/>
            </a:pPr>
            <a:r>
              <a:rPr lang="en-IN" dirty="0" smtClean="0"/>
              <a:t>Cost based pricing is socially fair. It does not take advantage of the rising demand.</a:t>
            </a:r>
          </a:p>
          <a:p>
            <a:pPr>
              <a:buFontTx/>
              <a:buChar char="-"/>
            </a:pPr>
            <a:r>
              <a:rPr lang="en-IN" dirty="0" smtClean="0"/>
              <a:t>Many public sector companies in India use cost based pricing method.</a:t>
            </a:r>
          </a:p>
          <a:p>
            <a:pPr marL="0" indent="0">
              <a:buNone/>
            </a:pPr>
            <a:r>
              <a:rPr lang="en-IN" sz="2000" b="1" dirty="0" smtClean="0"/>
              <a:t>3) Safety:</a:t>
            </a:r>
          </a:p>
          <a:p>
            <a:pPr>
              <a:buFontTx/>
              <a:buChar char="-"/>
            </a:pPr>
            <a:r>
              <a:rPr lang="en-IN" dirty="0" smtClean="0"/>
              <a:t>Cost based pricing is safe for the company as it guarantees recovery of cost of production from the price charged </a:t>
            </a:r>
          </a:p>
          <a:p>
            <a:pPr>
              <a:buFontTx/>
              <a:buChar char="-"/>
            </a:pPr>
            <a:r>
              <a:rPr lang="en-IN" dirty="0" smtClean="0"/>
              <a:t>It does not allow the company to play with seasonal or cyclical shifts in demands </a:t>
            </a:r>
            <a:endParaRPr lang="en-IN" sz="2000" dirty="0"/>
          </a:p>
          <a:p>
            <a:pPr marL="0" indent="0">
              <a:buNone/>
            </a:pPr>
            <a:r>
              <a:rPr lang="en-IN" sz="1900" b="1" dirty="0" smtClean="0"/>
              <a:t>4) Competitive Harmony:</a:t>
            </a:r>
          </a:p>
          <a:p>
            <a:pPr>
              <a:buFontTx/>
              <a:buChar char="-"/>
            </a:pPr>
            <a:r>
              <a:rPr lang="en-IN" dirty="0" smtClean="0"/>
              <a:t>There is greater competitive harmony and less of price wars amongst competitors when all units in the industry base their prices more or less on similar cost and add uniform mark-up</a:t>
            </a:r>
            <a:endParaRPr lang="en-IN" dirty="0"/>
          </a:p>
          <a:p>
            <a:pPr>
              <a:buFontTx/>
              <a:buChar char="-"/>
            </a:pPr>
            <a:endParaRPr lang="en-IN" dirty="0" smtClean="0"/>
          </a:p>
          <a:p>
            <a:pPr marL="0" indent="0">
              <a:buNone/>
            </a:pPr>
            <a:endParaRPr lang="en-IN" dirty="0"/>
          </a:p>
        </p:txBody>
      </p:sp>
    </p:spTree>
    <p:extLst>
      <p:ext uri="{BB962C8B-B14F-4D97-AF65-F5344CB8AC3E}">
        <p14:creationId xmlns:p14="http://schemas.microsoft.com/office/powerpoint/2010/main" val="88079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205" y="717177"/>
            <a:ext cx="8596668" cy="735106"/>
          </a:xfrm>
        </p:spPr>
        <p:txBody>
          <a:bodyPr/>
          <a:lstStyle/>
          <a:p>
            <a:pPr algn="ctr"/>
            <a:r>
              <a:rPr lang="en-IN" dirty="0" smtClean="0"/>
              <a:t>Limitations </a:t>
            </a:r>
            <a:r>
              <a:rPr lang="en-IN" dirty="0"/>
              <a:t>of cost based pricing</a:t>
            </a:r>
          </a:p>
        </p:txBody>
      </p:sp>
      <p:sp>
        <p:nvSpPr>
          <p:cNvPr id="3" name="Content Placeholder 2"/>
          <p:cNvSpPr>
            <a:spLocks noGrp="1"/>
          </p:cNvSpPr>
          <p:nvPr>
            <p:ph idx="1"/>
          </p:nvPr>
        </p:nvSpPr>
        <p:spPr>
          <a:xfrm>
            <a:off x="677333" y="1896038"/>
            <a:ext cx="8762501" cy="3603810"/>
          </a:xfrm>
        </p:spPr>
        <p:txBody>
          <a:bodyPr/>
          <a:lstStyle/>
          <a:p>
            <a:pPr>
              <a:buAutoNum type="arabicPeriod"/>
            </a:pPr>
            <a:r>
              <a:rPr lang="en-IN" dirty="0" smtClean="0"/>
              <a:t>This method ignore demand and the price elasticity of demand</a:t>
            </a:r>
          </a:p>
          <a:p>
            <a:pPr>
              <a:buAutoNum type="arabicPeriod"/>
            </a:pPr>
            <a:r>
              <a:rPr lang="en-IN" dirty="0" smtClean="0"/>
              <a:t>It also ignores the competitive situation i.e. what competitor are charging for their products.</a:t>
            </a:r>
          </a:p>
          <a:p>
            <a:pPr>
              <a:buAutoNum type="arabicPeriod"/>
            </a:pPr>
            <a:r>
              <a:rPr lang="en-IN" dirty="0" smtClean="0"/>
              <a:t>Does not take advantage of market potential. For </a:t>
            </a:r>
            <a:r>
              <a:rPr lang="en-IN" dirty="0" err="1" smtClean="0"/>
              <a:t>eg</a:t>
            </a:r>
            <a:r>
              <a:rPr lang="en-IN" dirty="0" smtClean="0"/>
              <a:t>. If a product is new and innovative such as iPad; when it was introduced company has a potential to charge a high price.</a:t>
            </a:r>
          </a:p>
          <a:p>
            <a:pPr>
              <a:buAutoNum type="arabicPeriod"/>
            </a:pPr>
            <a:r>
              <a:rPr lang="en-IN" dirty="0" smtClean="0"/>
              <a:t>The consumer is likely to suffer as the manufacturer will calculate the cost of production and recover the cost from the consumers. He will not make any efforts to reduce the cost of production.</a:t>
            </a:r>
          </a:p>
          <a:p>
            <a:pPr>
              <a:buAutoNum type="arabicPeriod"/>
            </a:pPr>
            <a:r>
              <a:rPr lang="en-IN" dirty="0" smtClean="0"/>
              <a:t>It is not suitable in highly competitive market.</a:t>
            </a:r>
            <a:endParaRPr lang="en-IN" dirty="0"/>
          </a:p>
        </p:txBody>
      </p:sp>
    </p:spTree>
    <p:extLst>
      <p:ext uri="{BB962C8B-B14F-4D97-AF65-F5344CB8AC3E}">
        <p14:creationId xmlns:p14="http://schemas.microsoft.com/office/powerpoint/2010/main" val="186038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8553"/>
          </a:xfrm>
        </p:spPr>
        <p:txBody>
          <a:bodyPr/>
          <a:lstStyle/>
          <a:p>
            <a:pPr algn="ctr"/>
            <a:r>
              <a:rPr lang="en-IN" dirty="0" smtClean="0"/>
              <a:t>2. Demand Based Pricing:</a:t>
            </a:r>
            <a:endParaRPr lang="en-IN" dirty="0"/>
          </a:p>
        </p:txBody>
      </p:sp>
      <p:sp>
        <p:nvSpPr>
          <p:cNvPr id="3" name="Content Placeholder 2"/>
          <p:cNvSpPr>
            <a:spLocks noGrp="1"/>
          </p:cNvSpPr>
          <p:nvPr>
            <p:ph idx="1"/>
          </p:nvPr>
        </p:nvSpPr>
        <p:spPr>
          <a:xfrm>
            <a:off x="677334" y="1546413"/>
            <a:ext cx="8596668" cy="4494950"/>
          </a:xfrm>
        </p:spPr>
        <p:txBody>
          <a:bodyPr/>
          <a:lstStyle/>
          <a:p>
            <a:r>
              <a:rPr lang="en-IN" dirty="0" smtClean="0"/>
              <a:t>In order to overcome the weakness of cost based pricing, the other alternative is to determine product price on demand basis</a:t>
            </a:r>
          </a:p>
          <a:p>
            <a:r>
              <a:rPr lang="en-IN" dirty="0" smtClean="0"/>
              <a:t>Here the manufacturing company, does mot consider the production cost but allows market demand to determine price.</a:t>
            </a:r>
          </a:p>
          <a:p>
            <a:r>
              <a:rPr lang="en-IN" dirty="0" smtClean="0"/>
              <a:t>The basic feature of this method is that profits can be expected independent of the costs involved, but are dependent on the market demand</a:t>
            </a:r>
          </a:p>
          <a:p>
            <a:r>
              <a:rPr lang="en-IN" dirty="0" smtClean="0"/>
              <a:t>The demand for a product may be less or substantial or may be growing rapidly due to consumer support to the product</a:t>
            </a:r>
          </a:p>
          <a:p>
            <a:r>
              <a:rPr lang="en-IN" dirty="0" smtClean="0"/>
              <a:t>Under this method, the price will be adjusted as per the demand to the product.</a:t>
            </a:r>
          </a:p>
          <a:p>
            <a:r>
              <a:rPr lang="en-IN" dirty="0" smtClean="0"/>
              <a:t>Here the manufacturer will charge high price when there is high market demand and vice versa.</a:t>
            </a:r>
          </a:p>
        </p:txBody>
      </p:sp>
    </p:spTree>
    <p:extLst>
      <p:ext uri="{BB962C8B-B14F-4D97-AF65-F5344CB8AC3E}">
        <p14:creationId xmlns:p14="http://schemas.microsoft.com/office/powerpoint/2010/main" val="965107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5447"/>
          </a:xfrm>
        </p:spPr>
        <p:txBody>
          <a:bodyPr>
            <a:normAutofit fontScale="90000"/>
          </a:bodyPr>
          <a:lstStyle/>
          <a:p>
            <a:pPr algn="ctr"/>
            <a:r>
              <a:rPr lang="en-IN" b="1" dirty="0" smtClean="0"/>
              <a:t>Methods under Demand Based Pricing:</a:t>
            </a:r>
            <a:br>
              <a:rPr lang="en-IN" b="1" dirty="0" smtClean="0"/>
            </a:br>
            <a:endParaRPr lang="en-IN" b="1" dirty="0"/>
          </a:p>
        </p:txBody>
      </p:sp>
      <p:sp>
        <p:nvSpPr>
          <p:cNvPr id="3" name="Content Placeholder 2"/>
          <p:cNvSpPr>
            <a:spLocks noGrp="1"/>
          </p:cNvSpPr>
          <p:nvPr>
            <p:ph idx="1"/>
          </p:nvPr>
        </p:nvSpPr>
        <p:spPr>
          <a:xfrm>
            <a:off x="677334" y="2003613"/>
            <a:ext cx="9098678" cy="3778622"/>
          </a:xfrm>
        </p:spPr>
        <p:txBody>
          <a:bodyPr/>
          <a:lstStyle/>
          <a:p>
            <a:pPr>
              <a:buAutoNum type="arabicPeriod"/>
            </a:pPr>
            <a:r>
              <a:rPr lang="en-IN" sz="2000" b="1" dirty="0" smtClean="0"/>
              <a:t>“What the Traffic Can Bear” Pricing:</a:t>
            </a:r>
          </a:p>
          <a:p>
            <a:pPr>
              <a:buFontTx/>
              <a:buChar char="-"/>
            </a:pPr>
            <a:r>
              <a:rPr lang="en-IN" dirty="0" smtClean="0"/>
              <a:t>Here the seller charges the maximum price which the customers are willing to pay for the product under the given circumstances.</a:t>
            </a:r>
          </a:p>
          <a:p>
            <a:pPr>
              <a:buFontTx/>
              <a:buChar char="-"/>
            </a:pPr>
            <a:r>
              <a:rPr lang="en-IN" dirty="0" smtClean="0"/>
              <a:t>The price needs to be fixed as per customers ability to pay and not necessarily as per the cost of production.</a:t>
            </a:r>
          </a:p>
          <a:p>
            <a:pPr>
              <a:buFontTx/>
              <a:buChar char="-"/>
            </a:pPr>
            <a:r>
              <a:rPr lang="en-IN" dirty="0" smtClean="0"/>
              <a:t>This pricing is useful in the case of personal services.</a:t>
            </a:r>
          </a:p>
          <a:p>
            <a:pPr>
              <a:buFontTx/>
              <a:buChar char="-"/>
            </a:pPr>
            <a:r>
              <a:rPr lang="en-IN" dirty="0" smtClean="0"/>
              <a:t>For </a:t>
            </a:r>
            <a:r>
              <a:rPr lang="en-IN" dirty="0" err="1" smtClean="0"/>
              <a:t>eg</a:t>
            </a:r>
            <a:r>
              <a:rPr lang="en-IN" dirty="0" smtClean="0"/>
              <a:t>. Advocates may charge fees as per the ability of their clients.</a:t>
            </a:r>
          </a:p>
          <a:p>
            <a:pPr>
              <a:buFontTx/>
              <a:buChar char="-"/>
            </a:pPr>
            <a:r>
              <a:rPr lang="en-IN" dirty="0" smtClean="0"/>
              <a:t>This is not sophisticated pricing method and it is normally used by retailers than manufacturers to earn high profits in the short run.</a:t>
            </a:r>
          </a:p>
          <a:p>
            <a:pPr>
              <a:buFontTx/>
              <a:buChar char="-"/>
            </a:pPr>
            <a:endParaRPr lang="en-IN" dirty="0"/>
          </a:p>
        </p:txBody>
      </p:sp>
    </p:spTree>
    <p:extLst>
      <p:ext uri="{BB962C8B-B14F-4D97-AF65-F5344CB8AC3E}">
        <p14:creationId xmlns:p14="http://schemas.microsoft.com/office/powerpoint/2010/main" val="3735055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17813"/>
            <a:ext cx="8749054" cy="3267634"/>
          </a:xfrm>
        </p:spPr>
        <p:txBody>
          <a:bodyPr>
            <a:normAutofit/>
          </a:bodyPr>
          <a:lstStyle/>
          <a:p>
            <a:pPr marL="0" indent="0">
              <a:buNone/>
            </a:pPr>
            <a:r>
              <a:rPr lang="en-IN" sz="2000" b="1" dirty="0" smtClean="0"/>
              <a:t>2. Skimming Pricing:</a:t>
            </a:r>
          </a:p>
          <a:p>
            <a:pPr>
              <a:buFontTx/>
              <a:buChar char="-"/>
            </a:pPr>
            <a:r>
              <a:rPr lang="en-IN" dirty="0" smtClean="0"/>
              <a:t>Here the manufacturer will charge high price when there is a high market demand and when the demand for the product reduces, he will reduce the market price accordingly.</a:t>
            </a:r>
          </a:p>
          <a:p>
            <a:pPr>
              <a:buFontTx/>
              <a:buChar char="-"/>
            </a:pPr>
            <a:endParaRPr lang="en-IN" dirty="0" smtClean="0"/>
          </a:p>
          <a:p>
            <a:pPr marL="0" indent="0">
              <a:buNone/>
            </a:pPr>
            <a:r>
              <a:rPr lang="en-IN" sz="2000" b="1" dirty="0" smtClean="0"/>
              <a:t>3. Penetration Pricing:</a:t>
            </a:r>
          </a:p>
          <a:p>
            <a:pPr>
              <a:buFontTx/>
              <a:buChar char="-"/>
            </a:pPr>
            <a:r>
              <a:rPr lang="en-IN" dirty="0" smtClean="0"/>
              <a:t>Under this method manufacturer will charge less price initially and will raise it as per the growing market demand.</a:t>
            </a:r>
          </a:p>
          <a:p>
            <a:pPr marL="0" indent="0">
              <a:buNone/>
            </a:pPr>
            <a:endParaRPr lang="en-IN" dirty="0"/>
          </a:p>
        </p:txBody>
      </p:sp>
    </p:spTree>
    <p:extLst>
      <p:ext uri="{BB962C8B-B14F-4D97-AF65-F5344CB8AC3E}">
        <p14:creationId xmlns:p14="http://schemas.microsoft.com/office/powerpoint/2010/main" val="2407782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1030940"/>
          </a:xfrm>
        </p:spPr>
        <p:txBody>
          <a:bodyPr>
            <a:normAutofit fontScale="90000"/>
          </a:bodyPr>
          <a:lstStyle/>
          <a:p>
            <a:pPr algn="ctr"/>
            <a:r>
              <a:rPr lang="en-IN" dirty="0" smtClean="0"/>
              <a:t>Advantages and Disadvantage of Demand Based </a:t>
            </a:r>
            <a:r>
              <a:rPr lang="en-IN" dirty="0"/>
              <a:t>P</a:t>
            </a:r>
            <a:r>
              <a:rPr lang="en-IN" dirty="0" smtClean="0"/>
              <a:t>ricing Method</a:t>
            </a:r>
            <a:endParaRPr lang="en-IN" dirty="0"/>
          </a:p>
        </p:txBody>
      </p:sp>
      <p:sp>
        <p:nvSpPr>
          <p:cNvPr id="3" name="Content Placeholder 2"/>
          <p:cNvSpPr>
            <a:spLocks noGrp="1"/>
          </p:cNvSpPr>
          <p:nvPr>
            <p:ph idx="1"/>
          </p:nvPr>
        </p:nvSpPr>
        <p:spPr>
          <a:xfrm>
            <a:off x="677334" y="1761565"/>
            <a:ext cx="9004548" cy="4329953"/>
          </a:xfrm>
        </p:spPr>
        <p:txBody>
          <a:bodyPr>
            <a:normAutofit lnSpcReduction="10000"/>
          </a:bodyPr>
          <a:lstStyle/>
          <a:p>
            <a:pPr marL="0" indent="0">
              <a:buNone/>
            </a:pPr>
            <a:endParaRPr lang="en-IN" dirty="0" smtClean="0"/>
          </a:p>
          <a:p>
            <a:pPr marL="0" indent="0">
              <a:buNone/>
            </a:pPr>
            <a:r>
              <a:rPr lang="en-IN" sz="2000" b="1" dirty="0" smtClean="0"/>
              <a:t>Advantages:</a:t>
            </a:r>
          </a:p>
          <a:p>
            <a:pPr>
              <a:buAutoNum type="arabicPeriod"/>
            </a:pPr>
            <a:r>
              <a:rPr lang="en-IN" dirty="0" smtClean="0"/>
              <a:t>The demand based pricing penalise inefficiency, optimise product mix and facilitates new product pricing.</a:t>
            </a:r>
          </a:p>
          <a:p>
            <a:pPr>
              <a:buAutoNum type="arabicPeriod"/>
            </a:pPr>
            <a:r>
              <a:rPr lang="en-IN" dirty="0" smtClean="0"/>
              <a:t>Demand based pricing may lead to potential high profit.</a:t>
            </a:r>
          </a:p>
          <a:p>
            <a:pPr marL="0" indent="0">
              <a:buNone/>
            </a:pPr>
            <a:endParaRPr lang="en-IN" dirty="0" smtClean="0"/>
          </a:p>
          <a:p>
            <a:pPr marL="0" indent="0">
              <a:buNone/>
            </a:pPr>
            <a:r>
              <a:rPr lang="en-IN" sz="2000" b="1" dirty="0" smtClean="0"/>
              <a:t>Disadvantages:</a:t>
            </a:r>
          </a:p>
          <a:p>
            <a:pPr>
              <a:buAutoNum type="arabicPeriod"/>
            </a:pPr>
            <a:r>
              <a:rPr lang="en-IN" dirty="0" smtClean="0"/>
              <a:t>It does not ensure competitive harmony and it is not safe for the company</a:t>
            </a:r>
          </a:p>
          <a:p>
            <a:pPr>
              <a:buAutoNum type="arabicPeriod"/>
            </a:pPr>
            <a:r>
              <a:rPr lang="en-IN" dirty="0" smtClean="0"/>
              <a:t>This pricing is not socially fair because change in demand for the product exploits the consumers.</a:t>
            </a:r>
          </a:p>
          <a:p>
            <a:pPr>
              <a:buAutoNum type="arabicPeriod"/>
            </a:pPr>
            <a:r>
              <a:rPr lang="en-IN" dirty="0" smtClean="0"/>
              <a:t>Management must be able to estimate demand at different levels, which may be difficult to do accurately.</a:t>
            </a:r>
          </a:p>
          <a:p>
            <a:pPr>
              <a:buAutoNum type="arabicPeriod"/>
            </a:pPr>
            <a:endParaRPr lang="en-IN" dirty="0"/>
          </a:p>
        </p:txBody>
      </p:sp>
    </p:spTree>
    <p:extLst>
      <p:ext uri="{BB962C8B-B14F-4D97-AF65-F5344CB8AC3E}">
        <p14:creationId xmlns:p14="http://schemas.microsoft.com/office/powerpoint/2010/main" val="2181700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0976"/>
          </a:xfrm>
        </p:spPr>
        <p:txBody>
          <a:bodyPr/>
          <a:lstStyle/>
          <a:p>
            <a:pPr algn="ctr"/>
            <a:r>
              <a:rPr lang="en-IN" b="1" dirty="0" smtClean="0"/>
              <a:t>3. Competition </a:t>
            </a:r>
            <a:r>
              <a:rPr lang="en-IN" b="1" dirty="0"/>
              <a:t>B</a:t>
            </a:r>
            <a:r>
              <a:rPr lang="en-IN" b="1" dirty="0" smtClean="0"/>
              <a:t>ased </a:t>
            </a:r>
            <a:r>
              <a:rPr lang="en-IN" b="1" dirty="0"/>
              <a:t>P</a:t>
            </a:r>
            <a:r>
              <a:rPr lang="en-IN" b="1" dirty="0" smtClean="0"/>
              <a:t>ricing</a:t>
            </a:r>
            <a:endParaRPr lang="en-IN" b="1" dirty="0"/>
          </a:p>
        </p:txBody>
      </p:sp>
      <p:sp>
        <p:nvSpPr>
          <p:cNvPr id="3" name="Content Placeholder 2"/>
          <p:cNvSpPr>
            <a:spLocks noGrp="1"/>
          </p:cNvSpPr>
          <p:nvPr>
            <p:ph idx="1"/>
          </p:nvPr>
        </p:nvSpPr>
        <p:spPr>
          <a:xfrm>
            <a:off x="677334" y="1936376"/>
            <a:ext cx="9327278" cy="3348318"/>
          </a:xfrm>
        </p:spPr>
        <p:txBody>
          <a:bodyPr/>
          <a:lstStyle/>
          <a:p>
            <a:r>
              <a:rPr lang="en-IN" dirty="0" smtClean="0"/>
              <a:t>Under competition based pricing method, the price is based on what its competitors are charging for similar products.</a:t>
            </a:r>
          </a:p>
          <a:p>
            <a:r>
              <a:rPr lang="en-IN" dirty="0" smtClean="0"/>
              <a:t>It is a method of pricing in which attempts to maintain its price more or less on par with the prices charged by its competitors irrespective of its own cost and demand situations are made.</a:t>
            </a:r>
          </a:p>
          <a:p>
            <a:r>
              <a:rPr lang="en-IN" dirty="0" smtClean="0"/>
              <a:t>Competition based pricing does not mean exactly matching competition but due consideration should be given to competition factor.</a:t>
            </a:r>
          </a:p>
          <a:p>
            <a:r>
              <a:rPr lang="en-IN" dirty="0" smtClean="0"/>
              <a:t>If market competition is not duly considered before determining the prices of products, marketing objectives of the enterprise may not be achieved.</a:t>
            </a:r>
          </a:p>
          <a:p>
            <a:pPr marL="0" indent="0">
              <a:buNone/>
            </a:pPr>
            <a:endParaRPr lang="en-IN" dirty="0"/>
          </a:p>
        </p:txBody>
      </p:sp>
    </p:spTree>
    <p:extLst>
      <p:ext uri="{BB962C8B-B14F-4D97-AF65-F5344CB8AC3E}">
        <p14:creationId xmlns:p14="http://schemas.microsoft.com/office/powerpoint/2010/main" val="945990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69895"/>
            <a:ext cx="8802842" cy="4871468"/>
          </a:xfrm>
        </p:spPr>
        <p:txBody>
          <a:bodyPr/>
          <a:lstStyle/>
          <a:p>
            <a:endParaRPr lang="en-IN" dirty="0" smtClean="0"/>
          </a:p>
          <a:p>
            <a:r>
              <a:rPr lang="en-IN" dirty="0" smtClean="0"/>
              <a:t>It is convenient when market is highly competitive and products are homogeneous and not capable of differentiation as regards quality, uses, benefits etc.</a:t>
            </a:r>
          </a:p>
          <a:p>
            <a:r>
              <a:rPr lang="en-IN" dirty="0" smtClean="0"/>
              <a:t>This pricing method also called as </a:t>
            </a:r>
            <a:r>
              <a:rPr lang="en-IN" b="1" dirty="0" smtClean="0"/>
              <a:t>Parity pricing or Going rate pricing.</a:t>
            </a:r>
          </a:p>
          <a:p>
            <a:r>
              <a:rPr lang="en-IN" dirty="0" smtClean="0"/>
              <a:t>For such pricing, company collects required information from the market and adjust the price accordingly.</a:t>
            </a:r>
          </a:p>
          <a:p>
            <a:r>
              <a:rPr lang="en-IN" dirty="0" smtClean="0"/>
              <a:t>When price is decided exclusively on the basis of competition, the company cannot unilaterally increase or decrease the price.</a:t>
            </a:r>
          </a:p>
          <a:p>
            <a:r>
              <a:rPr lang="en-IN" dirty="0" smtClean="0"/>
              <a:t>If the company unilaterally increase or decrease the price, not necessary that competitors also increase or decrease their prices </a:t>
            </a:r>
          </a:p>
          <a:p>
            <a:endParaRPr lang="en-IN" dirty="0"/>
          </a:p>
        </p:txBody>
      </p:sp>
    </p:spTree>
    <p:extLst>
      <p:ext uri="{BB962C8B-B14F-4D97-AF65-F5344CB8AC3E}">
        <p14:creationId xmlns:p14="http://schemas.microsoft.com/office/powerpoint/2010/main" val="423102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235"/>
          </a:xfrm>
        </p:spPr>
        <p:txBody>
          <a:bodyPr/>
          <a:lstStyle/>
          <a:p>
            <a:pPr algn="ctr"/>
            <a:r>
              <a:rPr lang="en-IN" dirty="0" smtClean="0"/>
              <a:t>CONCEPT &amp; MEANING OF PRICING</a:t>
            </a:r>
            <a:endParaRPr lang="en-IN" dirty="0"/>
          </a:p>
        </p:txBody>
      </p:sp>
      <p:sp>
        <p:nvSpPr>
          <p:cNvPr id="3" name="Content Placeholder 2"/>
          <p:cNvSpPr>
            <a:spLocks noGrp="1"/>
          </p:cNvSpPr>
          <p:nvPr>
            <p:ph idx="1"/>
          </p:nvPr>
        </p:nvSpPr>
        <p:spPr>
          <a:xfrm>
            <a:off x="677334" y="1438835"/>
            <a:ext cx="8596668" cy="4602528"/>
          </a:xfrm>
        </p:spPr>
        <p:txBody>
          <a:bodyPr/>
          <a:lstStyle/>
          <a:p>
            <a:r>
              <a:rPr lang="en-IN" dirty="0" smtClean="0"/>
              <a:t>The concept of product pricing is very significant and plays a decisive role in the field of marketing</a:t>
            </a:r>
          </a:p>
          <a:p>
            <a:r>
              <a:rPr lang="en-IN" dirty="0" smtClean="0"/>
              <a:t>A manufacturer has to take pricing decision before bringing the product in the market</a:t>
            </a:r>
          </a:p>
          <a:p>
            <a:r>
              <a:rPr lang="en-IN" dirty="0" smtClean="0"/>
              <a:t>The market demand, consumer support, margin of profit, ability to face competition etc. are related to and dependent on the pricing</a:t>
            </a:r>
          </a:p>
          <a:p>
            <a:r>
              <a:rPr lang="en-IN" dirty="0" smtClean="0"/>
              <a:t>It acts as a base for buying and selling transactions.</a:t>
            </a:r>
          </a:p>
          <a:p>
            <a:r>
              <a:rPr lang="en-IN" dirty="0" smtClean="0"/>
              <a:t>It facilitates transfer of ownership and possession of goods and services from producers to consumers.</a:t>
            </a:r>
          </a:p>
          <a:p>
            <a:r>
              <a:rPr lang="en-IN" b="1" dirty="0" smtClean="0"/>
              <a:t>Price means the expression of value or utility in terms of money.</a:t>
            </a:r>
          </a:p>
          <a:p>
            <a:r>
              <a:rPr lang="en-IN" b="1" dirty="0" smtClean="0"/>
              <a:t>In other words pricing means fixing the market price of a commodity or service.</a:t>
            </a:r>
          </a:p>
          <a:p>
            <a:endParaRPr lang="en-IN" dirty="0" smtClean="0"/>
          </a:p>
        </p:txBody>
      </p:sp>
    </p:spTree>
    <p:extLst>
      <p:ext uri="{BB962C8B-B14F-4D97-AF65-F5344CB8AC3E}">
        <p14:creationId xmlns:p14="http://schemas.microsoft.com/office/powerpoint/2010/main" val="26678572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57835"/>
          </a:xfrm>
        </p:spPr>
        <p:txBody>
          <a:bodyPr>
            <a:normAutofit fontScale="90000"/>
          </a:bodyPr>
          <a:lstStyle/>
          <a:p>
            <a:pPr algn="ctr"/>
            <a:r>
              <a:rPr lang="en-IN" b="1" dirty="0" smtClean="0"/>
              <a:t>Pricing Methods under Competition Based Pricing</a:t>
            </a:r>
            <a:endParaRPr lang="en-IN" b="1" dirty="0"/>
          </a:p>
        </p:txBody>
      </p:sp>
      <p:sp>
        <p:nvSpPr>
          <p:cNvPr id="3" name="Content Placeholder 2"/>
          <p:cNvSpPr>
            <a:spLocks noGrp="1"/>
          </p:cNvSpPr>
          <p:nvPr>
            <p:ph idx="1"/>
          </p:nvPr>
        </p:nvSpPr>
        <p:spPr>
          <a:xfrm>
            <a:off x="677334" y="1761566"/>
            <a:ext cx="8596668" cy="2541494"/>
          </a:xfrm>
        </p:spPr>
        <p:txBody>
          <a:bodyPr>
            <a:normAutofit/>
          </a:bodyPr>
          <a:lstStyle/>
          <a:p>
            <a:pPr>
              <a:buAutoNum type="arabicParenR"/>
            </a:pPr>
            <a:r>
              <a:rPr lang="en-IN" sz="2000" b="1" dirty="0" smtClean="0"/>
              <a:t>Premium pricing</a:t>
            </a:r>
          </a:p>
          <a:p>
            <a:pPr>
              <a:buAutoNum type="arabicParenR"/>
            </a:pPr>
            <a:endParaRPr lang="en-IN" sz="2000" b="1" dirty="0" smtClean="0"/>
          </a:p>
          <a:p>
            <a:pPr>
              <a:buAutoNum type="arabicParenR"/>
            </a:pPr>
            <a:r>
              <a:rPr lang="en-IN" sz="2000" b="1" dirty="0" smtClean="0"/>
              <a:t>Discount pricing</a:t>
            </a:r>
          </a:p>
          <a:p>
            <a:pPr>
              <a:buAutoNum type="arabicParenR"/>
            </a:pPr>
            <a:endParaRPr lang="en-IN" sz="2000" b="1" dirty="0"/>
          </a:p>
          <a:p>
            <a:pPr>
              <a:buFont typeface="Wingdings 3" charset="2"/>
              <a:buAutoNum type="arabicParenR"/>
            </a:pPr>
            <a:r>
              <a:rPr lang="en-IN" sz="2000" b="1" dirty="0"/>
              <a:t>Parity or going rate pricing</a:t>
            </a:r>
          </a:p>
          <a:p>
            <a:pPr marL="0" indent="0">
              <a:buNone/>
            </a:pPr>
            <a:endParaRPr lang="en-IN" sz="2000" b="1" dirty="0" smtClean="0"/>
          </a:p>
          <a:p>
            <a:pPr>
              <a:buAutoNum type="arabicParenR"/>
            </a:pPr>
            <a:endParaRPr lang="en-IN" sz="2000" b="1" dirty="0" smtClean="0"/>
          </a:p>
          <a:p>
            <a:pPr marL="0" indent="0">
              <a:buNone/>
            </a:pPr>
            <a:endParaRPr lang="en-IN" sz="2000" b="1" dirty="0" smtClean="0"/>
          </a:p>
        </p:txBody>
      </p:sp>
    </p:spTree>
    <p:extLst>
      <p:ext uri="{BB962C8B-B14F-4D97-AF65-F5344CB8AC3E}">
        <p14:creationId xmlns:p14="http://schemas.microsoft.com/office/powerpoint/2010/main" val="1585787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00953"/>
            <a:ext cx="9071784" cy="5365376"/>
          </a:xfrm>
        </p:spPr>
        <p:txBody>
          <a:bodyPr>
            <a:normAutofit/>
          </a:bodyPr>
          <a:lstStyle/>
          <a:p>
            <a:pPr marL="0" indent="0">
              <a:buNone/>
            </a:pPr>
            <a:r>
              <a:rPr lang="en-IN" sz="2000" b="1" dirty="0" smtClean="0"/>
              <a:t>1. Premium pricing:</a:t>
            </a:r>
          </a:p>
          <a:p>
            <a:pPr>
              <a:buFontTx/>
              <a:buChar char="-"/>
            </a:pPr>
            <a:r>
              <a:rPr lang="en-IN" dirty="0" smtClean="0"/>
              <a:t>Premium pricing refers to pricing above the level adopted by competitors</a:t>
            </a:r>
            <a:endParaRPr lang="en-IN" dirty="0"/>
          </a:p>
          <a:p>
            <a:pPr marL="0" indent="0">
              <a:buNone/>
            </a:pPr>
            <a:r>
              <a:rPr lang="en-IN" sz="2000" b="1" dirty="0" smtClean="0"/>
              <a:t>2. Discount pricing:</a:t>
            </a:r>
          </a:p>
          <a:p>
            <a:pPr>
              <a:buFontTx/>
              <a:buChar char="-"/>
            </a:pPr>
            <a:r>
              <a:rPr lang="en-IN" dirty="0" smtClean="0"/>
              <a:t>Discount </a:t>
            </a:r>
            <a:r>
              <a:rPr lang="en-IN" dirty="0"/>
              <a:t>pricing refers to pricing </a:t>
            </a:r>
            <a:r>
              <a:rPr lang="en-IN" dirty="0" smtClean="0"/>
              <a:t>below </a:t>
            </a:r>
            <a:r>
              <a:rPr lang="en-IN" dirty="0"/>
              <a:t>the level adopted by </a:t>
            </a:r>
            <a:r>
              <a:rPr lang="en-IN" dirty="0" smtClean="0"/>
              <a:t>competitors.</a:t>
            </a:r>
          </a:p>
          <a:p>
            <a:pPr marL="0" indent="0">
              <a:buNone/>
            </a:pPr>
            <a:r>
              <a:rPr lang="en-IN" sz="2000" b="1" dirty="0" smtClean="0"/>
              <a:t>3.Parity or Going Rate Pricing:</a:t>
            </a:r>
          </a:p>
          <a:p>
            <a:pPr>
              <a:buFontTx/>
              <a:buChar char="-"/>
            </a:pPr>
            <a:r>
              <a:rPr lang="en-IN" sz="1900" dirty="0" smtClean="0"/>
              <a:t>Firm prices its products at the same level as that of the competitors.</a:t>
            </a:r>
          </a:p>
          <a:p>
            <a:pPr>
              <a:buFontTx/>
              <a:buChar char="-"/>
            </a:pPr>
            <a:r>
              <a:rPr lang="en-IN" sz="1900" dirty="0" smtClean="0"/>
              <a:t>It assumes that there will be no price wars within the industry</a:t>
            </a:r>
          </a:p>
          <a:p>
            <a:pPr>
              <a:buFontTx/>
              <a:buChar char="-"/>
            </a:pPr>
            <a:r>
              <a:rPr lang="en-IN" sz="1900" dirty="0" smtClean="0"/>
              <a:t>This pricing method used by new enterprises or by the enterprises introducing a new product in the market</a:t>
            </a:r>
          </a:p>
          <a:p>
            <a:pPr>
              <a:buFontTx/>
              <a:buChar char="-"/>
            </a:pPr>
            <a:r>
              <a:rPr lang="en-IN" sz="1900" dirty="0" smtClean="0"/>
              <a:t>It is also used for determining the price of products facing very tough competition in the market.</a:t>
            </a:r>
          </a:p>
          <a:p>
            <a:pPr>
              <a:buFontTx/>
              <a:buChar char="-"/>
            </a:pPr>
            <a:r>
              <a:rPr lang="en-IN" sz="1900" dirty="0" smtClean="0"/>
              <a:t>This method is used on the assumption that new product can creates its demand only when its price is competitive.</a:t>
            </a:r>
          </a:p>
          <a:p>
            <a:pPr>
              <a:buAutoNum type="arabicPeriod"/>
            </a:pPr>
            <a:endParaRPr lang="en-IN" sz="1900" dirty="0" smtClean="0"/>
          </a:p>
          <a:p>
            <a:pPr marL="0" indent="0">
              <a:buNone/>
            </a:pPr>
            <a:endParaRPr lang="en-IN" sz="1900" dirty="0"/>
          </a:p>
          <a:p>
            <a:pPr marL="0" indent="0">
              <a:buNone/>
            </a:pPr>
            <a:endParaRPr lang="en-IN" dirty="0"/>
          </a:p>
        </p:txBody>
      </p:sp>
    </p:spTree>
    <p:extLst>
      <p:ext uri="{BB962C8B-B14F-4D97-AF65-F5344CB8AC3E}">
        <p14:creationId xmlns:p14="http://schemas.microsoft.com/office/powerpoint/2010/main" val="2719562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23681"/>
            <a:ext cx="8596668" cy="4817681"/>
          </a:xfrm>
        </p:spPr>
        <p:txBody>
          <a:bodyPr>
            <a:normAutofit/>
          </a:bodyPr>
          <a:lstStyle/>
          <a:p>
            <a:pPr marL="0" indent="0">
              <a:buNone/>
            </a:pPr>
            <a:endParaRPr lang="en-IN" sz="2000" b="1" dirty="0" smtClean="0"/>
          </a:p>
          <a:p>
            <a:pPr marL="0" indent="0">
              <a:buNone/>
            </a:pPr>
            <a:r>
              <a:rPr lang="en-IN" sz="2000" b="1" dirty="0" smtClean="0"/>
              <a:t>Advantages of competition based pricing:</a:t>
            </a:r>
          </a:p>
          <a:p>
            <a:pPr marL="0" indent="0">
              <a:buNone/>
            </a:pPr>
            <a:r>
              <a:rPr lang="en-IN" dirty="0" smtClean="0"/>
              <a:t>1.It prevents price wars and avoids the problems of manufacturers due to severe 	market competition.</a:t>
            </a:r>
          </a:p>
          <a:p>
            <a:pPr marL="0" indent="0">
              <a:buNone/>
            </a:pPr>
            <a:endParaRPr lang="en-IN" dirty="0" smtClean="0"/>
          </a:p>
          <a:p>
            <a:pPr marL="0" indent="0">
              <a:buNone/>
            </a:pPr>
            <a:r>
              <a:rPr lang="en-IN" sz="2000" b="1" dirty="0" smtClean="0"/>
              <a:t>Disadvantages of competition based pricing:</a:t>
            </a:r>
          </a:p>
          <a:p>
            <a:pPr>
              <a:buAutoNum type="arabicPeriod"/>
            </a:pPr>
            <a:r>
              <a:rPr lang="en-IN" dirty="0" smtClean="0"/>
              <a:t>It is not necessarily true that all firms or the leader firm is operating efficiently. In case it is not, it will mean that the follower firm will also adopt a price level which reflects leaders inefficiency.</a:t>
            </a:r>
          </a:p>
          <a:p>
            <a:pPr>
              <a:buAutoNum type="arabicPeriod"/>
            </a:pPr>
            <a:r>
              <a:rPr lang="en-IN" dirty="0" smtClean="0"/>
              <a:t>It is not always true that a decision taken in collective wisdom is the best. It may not be so from competitors point of view.</a:t>
            </a:r>
            <a:endParaRPr lang="en-IN" dirty="0"/>
          </a:p>
        </p:txBody>
      </p:sp>
    </p:spTree>
    <p:extLst>
      <p:ext uri="{BB962C8B-B14F-4D97-AF65-F5344CB8AC3E}">
        <p14:creationId xmlns:p14="http://schemas.microsoft.com/office/powerpoint/2010/main" val="4043926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0976"/>
          </a:xfrm>
        </p:spPr>
        <p:txBody>
          <a:bodyPr/>
          <a:lstStyle/>
          <a:p>
            <a:pPr algn="ctr"/>
            <a:r>
              <a:rPr lang="en-IN" b="1" dirty="0" smtClean="0"/>
              <a:t>PRICING POLICIES</a:t>
            </a:r>
            <a:endParaRPr lang="en-IN" b="1" dirty="0"/>
          </a:p>
        </p:txBody>
      </p:sp>
      <p:sp>
        <p:nvSpPr>
          <p:cNvPr id="3" name="Content Placeholder 2"/>
          <p:cNvSpPr>
            <a:spLocks noGrp="1"/>
          </p:cNvSpPr>
          <p:nvPr>
            <p:ph idx="1"/>
          </p:nvPr>
        </p:nvSpPr>
        <p:spPr>
          <a:xfrm>
            <a:off x="677334" y="1452283"/>
            <a:ext cx="9260042" cy="4589080"/>
          </a:xfrm>
        </p:spPr>
        <p:txBody>
          <a:bodyPr/>
          <a:lstStyle/>
          <a:p>
            <a:r>
              <a:rPr lang="en-IN" dirty="0" smtClean="0"/>
              <a:t>Pricing policies are guidelines within which a company has to administer prices so as to match them with the market needs.</a:t>
            </a:r>
          </a:p>
          <a:p>
            <a:r>
              <a:rPr lang="en-IN" dirty="0" smtClean="0"/>
              <a:t>Such policy guidelines are framed by the top level management and the policy is executed by the marketing department of the company.</a:t>
            </a:r>
          </a:p>
          <a:p>
            <a:r>
              <a:rPr lang="en-IN" dirty="0" smtClean="0"/>
              <a:t>A sound price policy enables a company to raise its turnover and profitability. </a:t>
            </a:r>
          </a:p>
          <a:p>
            <a:r>
              <a:rPr lang="en-IN" dirty="0" smtClean="0"/>
              <a:t>Price fixation is complicated as various factors and forces such as production cost, market demand, market competition, etc. need careful consideration while determining the market price of a product.</a:t>
            </a:r>
          </a:p>
          <a:p>
            <a:r>
              <a:rPr lang="en-IN" dirty="0" smtClean="0"/>
              <a:t>Price policy need not be rigid. It should be adjustable as per the changing needs of marketing environment</a:t>
            </a:r>
          </a:p>
          <a:p>
            <a:r>
              <a:rPr lang="en-IN" dirty="0" smtClean="0"/>
              <a:t>Pricing which is appropriate during the introductory stage of product life cycle may prove unsuitable during the other stage of product life cycle. This suggests the need of introducing appropriate pricing policies.</a:t>
            </a:r>
            <a:endParaRPr lang="en-IN" dirty="0"/>
          </a:p>
          <a:p>
            <a:endParaRPr lang="en-IN" dirty="0"/>
          </a:p>
        </p:txBody>
      </p:sp>
    </p:spTree>
    <p:extLst>
      <p:ext uri="{BB962C8B-B14F-4D97-AF65-F5344CB8AC3E}">
        <p14:creationId xmlns:p14="http://schemas.microsoft.com/office/powerpoint/2010/main" val="3429269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7529"/>
          </a:xfrm>
        </p:spPr>
        <p:txBody>
          <a:bodyPr>
            <a:normAutofit fontScale="90000"/>
          </a:bodyPr>
          <a:lstStyle/>
          <a:p>
            <a:pPr algn="ctr"/>
            <a:r>
              <a:rPr lang="en-IN" b="1" dirty="0" smtClean="0"/>
              <a:t>1. Skimming Pricing</a:t>
            </a:r>
            <a:endParaRPr lang="en-IN" b="1" dirty="0"/>
          </a:p>
        </p:txBody>
      </p:sp>
      <p:sp>
        <p:nvSpPr>
          <p:cNvPr id="3" name="Content Placeholder 2"/>
          <p:cNvSpPr>
            <a:spLocks noGrp="1"/>
          </p:cNvSpPr>
          <p:nvPr>
            <p:ph idx="1"/>
          </p:nvPr>
        </p:nvSpPr>
        <p:spPr>
          <a:xfrm>
            <a:off x="677333" y="1331259"/>
            <a:ext cx="8977655" cy="4710103"/>
          </a:xfrm>
        </p:spPr>
        <p:txBody>
          <a:bodyPr/>
          <a:lstStyle/>
          <a:p>
            <a:r>
              <a:rPr lang="en-IN" dirty="0" smtClean="0"/>
              <a:t>Under this policy, a manufacturer charges very high price in the initial period (much higher than the cost of production), when the product is new, attractive and required by many consumers.</a:t>
            </a:r>
          </a:p>
          <a:p>
            <a:r>
              <a:rPr lang="en-IN" dirty="0" smtClean="0"/>
              <a:t>In due course, the price will be brought down because of the reduction in demand or due to the entry of other competitors in the market.</a:t>
            </a:r>
          </a:p>
          <a:p>
            <a:r>
              <a:rPr lang="en-IN" dirty="0" smtClean="0"/>
              <a:t>The essence of skimming the cream pricing policy is to charge high price in the initial period and to reduce it gradually as per market situation demand.</a:t>
            </a:r>
          </a:p>
          <a:p>
            <a:r>
              <a:rPr lang="en-IN" dirty="0" smtClean="0"/>
              <a:t>It enables the manufacturer to have more profit out of the initial demand.</a:t>
            </a:r>
          </a:p>
          <a:p>
            <a:r>
              <a:rPr lang="en-IN" dirty="0" smtClean="0"/>
              <a:t>He can recover a part of his investment from the high profit made in the initial period.</a:t>
            </a:r>
          </a:p>
          <a:p>
            <a:r>
              <a:rPr lang="en-IN" dirty="0" smtClean="0"/>
              <a:t>Skimming pricing is appropriate in the case of fashionable goods introduced for the first time in the market</a:t>
            </a:r>
            <a:endParaRPr lang="en-IN" dirty="0"/>
          </a:p>
        </p:txBody>
      </p:sp>
    </p:spTree>
    <p:extLst>
      <p:ext uri="{BB962C8B-B14F-4D97-AF65-F5344CB8AC3E}">
        <p14:creationId xmlns:p14="http://schemas.microsoft.com/office/powerpoint/2010/main" val="969852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5470"/>
            <a:ext cx="8596668" cy="614083"/>
          </a:xfrm>
        </p:spPr>
        <p:txBody>
          <a:bodyPr>
            <a:normAutofit fontScale="90000"/>
          </a:bodyPr>
          <a:lstStyle/>
          <a:p>
            <a:pPr algn="ctr"/>
            <a:r>
              <a:rPr lang="en-IN" b="1" dirty="0" smtClean="0"/>
              <a:t>Suitability:</a:t>
            </a:r>
            <a:endParaRPr lang="en-IN" b="1" dirty="0"/>
          </a:p>
        </p:txBody>
      </p:sp>
      <p:sp>
        <p:nvSpPr>
          <p:cNvPr id="3" name="Content Placeholder 2"/>
          <p:cNvSpPr>
            <a:spLocks noGrp="1"/>
          </p:cNvSpPr>
          <p:nvPr>
            <p:ph idx="1"/>
          </p:nvPr>
        </p:nvSpPr>
        <p:spPr>
          <a:xfrm>
            <a:off x="677333" y="1129553"/>
            <a:ext cx="9004551" cy="5217459"/>
          </a:xfrm>
        </p:spPr>
        <p:txBody>
          <a:bodyPr>
            <a:noAutofit/>
          </a:bodyPr>
          <a:lstStyle/>
          <a:p>
            <a:pPr algn="just">
              <a:buFont typeface="+mj-lt"/>
              <a:buAutoNum type="arabicPeriod"/>
            </a:pPr>
            <a:r>
              <a:rPr lang="en-IN" sz="1700" dirty="0" smtClean="0"/>
              <a:t>When the product is completely new and the initial demand is likely to be substantial.</a:t>
            </a:r>
          </a:p>
          <a:p>
            <a:pPr algn="just">
              <a:buFont typeface="+mj-lt"/>
              <a:buAutoNum type="arabicPeriod"/>
            </a:pPr>
            <a:r>
              <a:rPr lang="en-IN" sz="1700" dirty="0" smtClean="0"/>
              <a:t>When the initial cost of production is high and naturally a high market price is necessary.</a:t>
            </a:r>
          </a:p>
          <a:p>
            <a:pPr algn="just">
              <a:buFont typeface="+mj-lt"/>
              <a:buAutoNum type="arabicPeriod"/>
            </a:pPr>
            <a:r>
              <a:rPr lang="en-IN" sz="1700" dirty="0" smtClean="0"/>
              <a:t>When the producer desires to cover the possible future loss which may result from the entry of new competitors in the market shortly.</a:t>
            </a:r>
          </a:p>
          <a:p>
            <a:pPr algn="just">
              <a:buFont typeface="+mj-lt"/>
              <a:buAutoNum type="arabicPeriod"/>
            </a:pPr>
            <a:r>
              <a:rPr lang="en-IN" sz="1700" dirty="0"/>
              <a:t>If the producer has incurred huge expenditure on research and development activities, he will certainly like to recover his investment by charging higher price </a:t>
            </a:r>
            <a:r>
              <a:rPr lang="en-IN" sz="1700" dirty="0" smtClean="0"/>
              <a:t>initially.</a:t>
            </a:r>
          </a:p>
          <a:p>
            <a:pPr algn="just">
              <a:buFont typeface="+mj-lt"/>
              <a:buAutoNum type="arabicPeriod"/>
            </a:pPr>
            <a:r>
              <a:rPr lang="en-US" sz="1700" dirty="0"/>
              <a:t>Where the products are of </a:t>
            </a:r>
            <a:r>
              <a:rPr lang="en-US" sz="1700" b="1" dirty="0"/>
              <a:t>specialty goods</a:t>
            </a:r>
            <a:r>
              <a:rPr lang="en-US" sz="1700" dirty="0"/>
              <a:t> such as fashion-oriented goods.</a:t>
            </a:r>
          </a:p>
          <a:p>
            <a:pPr algn="just">
              <a:buFont typeface="+mj-lt"/>
              <a:buAutoNum type="arabicPeriod"/>
            </a:pPr>
            <a:r>
              <a:rPr lang="en-US" sz="1700" dirty="0"/>
              <a:t>Where the </a:t>
            </a:r>
            <a:r>
              <a:rPr lang="en-US" sz="1700" b="1" dirty="0"/>
              <a:t>price and quality relationships</a:t>
            </a:r>
            <a:r>
              <a:rPr lang="en-US" sz="1700" dirty="0"/>
              <a:t> are viewed favorably. High prices imply high quality for quality conscious customers.</a:t>
            </a:r>
          </a:p>
          <a:p>
            <a:pPr algn="just">
              <a:buFont typeface="+mj-lt"/>
              <a:buAutoNum type="arabicPeriod"/>
            </a:pPr>
            <a:r>
              <a:rPr lang="en-US" sz="1700" dirty="0"/>
              <a:t>Where the exporter wants to skim the cream </a:t>
            </a:r>
            <a:r>
              <a:rPr lang="en-US" sz="1700" b="1" dirty="0"/>
              <a:t>before competitors enter the </a:t>
            </a:r>
            <a:r>
              <a:rPr lang="en-US" sz="1700" b="1" dirty="0" smtClean="0"/>
              <a:t>market</a:t>
            </a:r>
            <a:r>
              <a:rPr lang="en-US" sz="1700" dirty="0" smtClean="0"/>
              <a:t>.</a:t>
            </a:r>
          </a:p>
          <a:p>
            <a:pPr algn="just">
              <a:buFont typeface="+mj-lt"/>
              <a:buAutoNum type="arabicPeriod"/>
            </a:pPr>
            <a:r>
              <a:rPr lang="en-US" sz="1700" dirty="0"/>
              <a:t>If a </a:t>
            </a:r>
            <a:r>
              <a:rPr lang="en-US" sz="1700" b="1" dirty="0"/>
              <a:t>limited supply</a:t>
            </a:r>
            <a:r>
              <a:rPr lang="en-US" sz="1700" dirty="0"/>
              <a:t> exists, the company may follow a skimming approach to match demand and supply.</a:t>
            </a:r>
          </a:p>
          <a:p>
            <a:pPr algn="just">
              <a:buFont typeface="+mj-lt"/>
              <a:buAutoNum type="arabicPeriod"/>
            </a:pPr>
            <a:r>
              <a:rPr lang="en-US" sz="1700" dirty="0"/>
              <a:t>Where a company wants to </a:t>
            </a:r>
            <a:r>
              <a:rPr lang="en-US" sz="1700" b="1" dirty="0"/>
              <a:t>maximize its revenue</a:t>
            </a:r>
            <a:r>
              <a:rPr lang="en-US" sz="1700" dirty="0" smtClean="0"/>
              <a:t>.</a:t>
            </a:r>
          </a:p>
          <a:p>
            <a:pPr algn="just">
              <a:buFont typeface="+mj-lt"/>
              <a:buAutoNum type="arabicPeriod"/>
            </a:pPr>
            <a:r>
              <a:rPr lang="en-US" sz="1700" dirty="0"/>
              <a:t>Where the segment of the market is </a:t>
            </a:r>
            <a:r>
              <a:rPr lang="en-US" sz="1700" b="1" dirty="0"/>
              <a:t>willing to pay a premium price</a:t>
            </a:r>
            <a:r>
              <a:rPr lang="en-US" sz="1700" dirty="0"/>
              <a:t> for the value received.</a:t>
            </a:r>
          </a:p>
          <a:p>
            <a:pPr marL="0" indent="0" algn="just">
              <a:buNone/>
            </a:pPr>
            <a:endParaRPr lang="en-IN" sz="1700" dirty="0" smtClean="0"/>
          </a:p>
          <a:p>
            <a:pPr algn="just">
              <a:buFont typeface="+mj-lt"/>
              <a:buAutoNum type="arabicPeriod"/>
            </a:pPr>
            <a:endParaRPr lang="en-IN" sz="1700" dirty="0"/>
          </a:p>
        </p:txBody>
      </p:sp>
    </p:spTree>
    <p:extLst>
      <p:ext uri="{BB962C8B-B14F-4D97-AF65-F5344CB8AC3E}">
        <p14:creationId xmlns:p14="http://schemas.microsoft.com/office/powerpoint/2010/main" val="3005738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235"/>
          </a:xfrm>
        </p:spPr>
        <p:txBody>
          <a:bodyPr/>
          <a:lstStyle/>
          <a:p>
            <a:pPr algn="ctr"/>
            <a:r>
              <a:rPr lang="en-IN" b="1" dirty="0" smtClean="0"/>
              <a:t>Advantages of Skimming pricing</a:t>
            </a:r>
            <a:endParaRPr lang="en-IN" b="1" dirty="0"/>
          </a:p>
        </p:txBody>
      </p:sp>
      <p:sp>
        <p:nvSpPr>
          <p:cNvPr id="3" name="Content Placeholder 2"/>
          <p:cNvSpPr>
            <a:spLocks noGrp="1"/>
          </p:cNvSpPr>
          <p:nvPr>
            <p:ph idx="1"/>
          </p:nvPr>
        </p:nvSpPr>
        <p:spPr>
          <a:xfrm>
            <a:off x="677333" y="1586753"/>
            <a:ext cx="9246596" cy="4894729"/>
          </a:xfrm>
        </p:spPr>
        <p:txBody>
          <a:bodyPr>
            <a:normAutofit/>
          </a:bodyPr>
          <a:lstStyle/>
          <a:p>
            <a:pPr>
              <a:buFont typeface="+mj-lt"/>
              <a:buAutoNum type="arabicPeriod"/>
            </a:pPr>
            <a:r>
              <a:rPr lang="en-US" sz="2000" b="1" dirty="0" smtClean="0"/>
              <a:t>High </a:t>
            </a:r>
            <a:r>
              <a:rPr lang="en-US" sz="2000" b="1" dirty="0"/>
              <a:t>profit </a:t>
            </a:r>
            <a:r>
              <a:rPr lang="en-US" sz="2000" b="1" dirty="0" smtClean="0"/>
              <a:t>margin:</a:t>
            </a:r>
          </a:p>
          <a:p>
            <a:pPr>
              <a:buFontTx/>
              <a:buChar char="-"/>
            </a:pPr>
            <a:r>
              <a:rPr lang="en-US" dirty="0" smtClean="0"/>
              <a:t>The </a:t>
            </a:r>
            <a:r>
              <a:rPr lang="en-US" dirty="0"/>
              <a:t>entire point of price skimming is to generate an outsized profit margin</a:t>
            </a:r>
            <a:r>
              <a:rPr lang="en-US" dirty="0" smtClean="0"/>
              <a:t>.</a:t>
            </a:r>
          </a:p>
          <a:p>
            <a:pPr marL="0" indent="0">
              <a:buNone/>
            </a:pPr>
            <a:r>
              <a:rPr lang="en-US" sz="2000" b="1" dirty="0" smtClean="0"/>
              <a:t>2. </a:t>
            </a:r>
            <a:r>
              <a:rPr lang="en-US" sz="2000" b="1" dirty="0"/>
              <a:t>Cost </a:t>
            </a:r>
            <a:r>
              <a:rPr lang="en-US" sz="2000" b="1" dirty="0" smtClean="0"/>
              <a:t>recovery:</a:t>
            </a:r>
          </a:p>
          <a:p>
            <a:pPr>
              <a:buFontTx/>
              <a:buChar char="-"/>
            </a:pPr>
            <a:r>
              <a:rPr lang="en-US" dirty="0" smtClean="0"/>
              <a:t>If </a:t>
            </a:r>
            <a:r>
              <a:rPr lang="en-US" dirty="0"/>
              <a:t>a company competes in a market where the product life span is short </a:t>
            </a:r>
            <a:r>
              <a:rPr lang="en-US" dirty="0" smtClean="0"/>
              <a:t>, </a:t>
            </a:r>
            <a:r>
              <a:rPr lang="en-US" dirty="0"/>
              <a:t>price skimming may be the only viable method available for ensuring that it recovers the cost of developing products</a:t>
            </a:r>
            <a:r>
              <a:rPr lang="en-US" dirty="0" smtClean="0"/>
              <a:t>.</a:t>
            </a:r>
            <a:endParaRPr lang="en-US" dirty="0"/>
          </a:p>
          <a:p>
            <a:pPr marL="0" indent="0">
              <a:buNone/>
            </a:pPr>
            <a:r>
              <a:rPr lang="en-US" sz="2000" b="1" dirty="0" smtClean="0"/>
              <a:t>3. Dealer profits:</a:t>
            </a:r>
          </a:p>
          <a:p>
            <a:pPr>
              <a:buFontTx/>
              <a:buChar char="-"/>
            </a:pPr>
            <a:r>
              <a:rPr lang="en-US" dirty="0" smtClean="0"/>
              <a:t>If </a:t>
            </a:r>
            <a:r>
              <a:rPr lang="en-US" dirty="0"/>
              <a:t>the price of a product is high, then the percentage earned by distributors will also be high, which makes them happy to carry the product</a:t>
            </a:r>
            <a:r>
              <a:rPr lang="en-US" dirty="0" smtClean="0"/>
              <a:t>.</a:t>
            </a:r>
          </a:p>
          <a:p>
            <a:pPr marL="0" indent="0">
              <a:buNone/>
            </a:pPr>
            <a:r>
              <a:rPr lang="en-US" sz="2000" b="1" dirty="0" smtClean="0"/>
              <a:t>4. Quality image:</a:t>
            </a:r>
          </a:p>
          <a:p>
            <a:pPr>
              <a:buFontTx/>
              <a:buChar char="-"/>
            </a:pPr>
            <a:r>
              <a:rPr lang="en-US" dirty="0" smtClean="0"/>
              <a:t>A </a:t>
            </a:r>
            <a:r>
              <a:rPr lang="en-US" dirty="0"/>
              <a:t>company can use this strategy to build a high-quality image for its products, but it must deliver a high-quality product to support the image created by the </a:t>
            </a:r>
            <a:r>
              <a:rPr lang="en-US" dirty="0" smtClean="0"/>
              <a:t>price.</a:t>
            </a:r>
          </a:p>
          <a:p>
            <a:pPr marL="0" indent="0">
              <a:buNone/>
            </a:pPr>
            <a:endParaRPr lang="en-US" dirty="0"/>
          </a:p>
          <a:p>
            <a:pPr marL="0" indent="0">
              <a:buNone/>
            </a:pPr>
            <a:endParaRPr lang="en-US" dirty="0" smtClean="0"/>
          </a:p>
          <a:p>
            <a:pPr marL="0" indent="0">
              <a:buNone/>
            </a:pPr>
            <a:endParaRPr lang="en-IN" dirty="0"/>
          </a:p>
        </p:txBody>
      </p:sp>
    </p:spTree>
    <p:extLst>
      <p:ext uri="{BB962C8B-B14F-4D97-AF65-F5344CB8AC3E}">
        <p14:creationId xmlns:p14="http://schemas.microsoft.com/office/powerpoint/2010/main" val="2420416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81000"/>
            <a:ext cx="8596668" cy="775447"/>
          </a:xfrm>
        </p:spPr>
        <p:txBody>
          <a:bodyPr>
            <a:normAutofit/>
          </a:bodyPr>
          <a:lstStyle/>
          <a:p>
            <a:pPr algn="ctr"/>
            <a:r>
              <a:rPr lang="en-IN" b="1" dirty="0" smtClean="0"/>
              <a:t>Disadvantages </a:t>
            </a:r>
            <a:r>
              <a:rPr lang="en-IN" b="1" dirty="0"/>
              <a:t>of Skimming pricing</a:t>
            </a:r>
            <a:endParaRPr lang="en-IN" dirty="0"/>
          </a:p>
        </p:txBody>
      </p:sp>
      <p:sp>
        <p:nvSpPr>
          <p:cNvPr id="3" name="Content Placeholder 2"/>
          <p:cNvSpPr>
            <a:spLocks noGrp="1"/>
          </p:cNvSpPr>
          <p:nvPr>
            <p:ph idx="1"/>
          </p:nvPr>
        </p:nvSpPr>
        <p:spPr>
          <a:xfrm>
            <a:off x="677333" y="1250576"/>
            <a:ext cx="9192808" cy="5378824"/>
          </a:xfrm>
        </p:spPr>
        <p:txBody>
          <a:bodyPr>
            <a:normAutofit fontScale="92500" lnSpcReduction="10000"/>
          </a:bodyPr>
          <a:lstStyle/>
          <a:p>
            <a:pPr>
              <a:buFont typeface="+mj-lt"/>
              <a:buAutoNum type="arabicPeriod"/>
            </a:pPr>
            <a:r>
              <a:rPr lang="en-US" sz="1900" b="1" dirty="0" smtClean="0"/>
              <a:t>Competition:</a:t>
            </a:r>
          </a:p>
          <a:p>
            <a:pPr>
              <a:buFontTx/>
              <a:buChar char="-"/>
            </a:pPr>
            <a:r>
              <a:rPr lang="en-US" dirty="0" smtClean="0"/>
              <a:t>There </a:t>
            </a:r>
            <a:r>
              <a:rPr lang="en-US" dirty="0"/>
              <a:t>will be a continual stream of competitors challenging the seller's extreme price point with lower-priced offerings</a:t>
            </a:r>
            <a:r>
              <a:rPr lang="en-US" dirty="0" smtClean="0"/>
              <a:t>.</a:t>
            </a:r>
            <a:endParaRPr lang="en-US" dirty="0"/>
          </a:p>
          <a:p>
            <a:pPr marL="0" indent="0">
              <a:buNone/>
            </a:pPr>
            <a:r>
              <a:rPr lang="en-US" sz="1900" b="1" dirty="0" smtClean="0"/>
              <a:t>2. Sales volume:</a:t>
            </a:r>
          </a:p>
          <a:p>
            <a:pPr>
              <a:buFontTx/>
              <a:buChar char="-"/>
            </a:pPr>
            <a:r>
              <a:rPr lang="en-US" i="1" dirty="0"/>
              <a:t> </a:t>
            </a:r>
            <a:r>
              <a:rPr lang="en-US" dirty="0"/>
              <a:t>A company that uses price skimming is limiting its sales, which means that it cannot lower costs by building sales volume</a:t>
            </a:r>
            <a:r>
              <a:rPr lang="en-US" dirty="0" smtClean="0"/>
              <a:t>.</a:t>
            </a:r>
            <a:endParaRPr lang="en-US" dirty="0"/>
          </a:p>
          <a:p>
            <a:pPr marL="0" indent="0">
              <a:buNone/>
            </a:pPr>
            <a:r>
              <a:rPr lang="en-US" sz="1900" b="1" dirty="0" smtClean="0"/>
              <a:t>3. Consumer acceptance: </a:t>
            </a:r>
          </a:p>
          <a:p>
            <a:pPr>
              <a:buFontTx/>
              <a:buChar char="-"/>
            </a:pPr>
            <a:r>
              <a:rPr lang="en-US" dirty="0" smtClean="0"/>
              <a:t>If </a:t>
            </a:r>
            <a:r>
              <a:rPr lang="en-US" dirty="0"/>
              <a:t>the price point remains very high for too long, it may defer or entirely prevent acceptance of the product by the general market</a:t>
            </a:r>
            <a:r>
              <a:rPr lang="en-US" dirty="0" smtClean="0"/>
              <a:t>.</a:t>
            </a:r>
            <a:endParaRPr lang="en-US" dirty="0"/>
          </a:p>
          <a:p>
            <a:pPr marL="0" indent="0">
              <a:buNone/>
            </a:pPr>
            <a:r>
              <a:rPr lang="en-US" sz="1900" b="1" dirty="0" smtClean="0"/>
              <a:t>4. Annoyed customers:</a:t>
            </a:r>
          </a:p>
          <a:p>
            <a:pPr>
              <a:buFontTx/>
              <a:buChar char="-"/>
            </a:pPr>
            <a:r>
              <a:rPr lang="en-US" dirty="0" smtClean="0"/>
              <a:t>Early </a:t>
            </a:r>
            <a:r>
              <a:rPr lang="en-US" dirty="0"/>
              <a:t>adopters of the product may be highly annoyed when the company later drops its price for the product, thereby generating bad publicity and a very low level of customer loyalty</a:t>
            </a:r>
            <a:r>
              <a:rPr lang="en-US" dirty="0" smtClean="0"/>
              <a:t>.</a:t>
            </a:r>
            <a:endParaRPr lang="en-US" dirty="0"/>
          </a:p>
          <a:p>
            <a:pPr marL="0" indent="0">
              <a:buNone/>
            </a:pPr>
            <a:r>
              <a:rPr lang="en-US" sz="1900" b="1" dirty="0" smtClean="0"/>
              <a:t>5. Cost inefficiency: </a:t>
            </a:r>
          </a:p>
          <a:p>
            <a:pPr>
              <a:buFontTx/>
              <a:buChar char="-"/>
            </a:pPr>
            <a:r>
              <a:rPr lang="en-US" dirty="0" smtClean="0"/>
              <a:t>The </a:t>
            </a:r>
            <a:r>
              <a:rPr lang="en-US" dirty="0"/>
              <a:t>very high profit margins engendered by this strategy may cause a company to avoid making the cost cuts required to keep it competitive when it eventually lowers its prices</a:t>
            </a:r>
            <a:r>
              <a:rPr lang="en-US" dirty="0" smtClean="0"/>
              <a:t>.</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592824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2341"/>
          </a:xfrm>
        </p:spPr>
        <p:txBody>
          <a:bodyPr/>
          <a:lstStyle/>
          <a:p>
            <a:pPr algn="ctr"/>
            <a:r>
              <a:rPr lang="en-IN" b="1" dirty="0" smtClean="0"/>
              <a:t>Penetration Pricing</a:t>
            </a:r>
            <a:endParaRPr lang="en-IN" b="1" dirty="0"/>
          </a:p>
        </p:txBody>
      </p:sp>
      <p:sp>
        <p:nvSpPr>
          <p:cNvPr id="3" name="Content Placeholder 2"/>
          <p:cNvSpPr>
            <a:spLocks noGrp="1"/>
          </p:cNvSpPr>
          <p:nvPr>
            <p:ph idx="1"/>
          </p:nvPr>
        </p:nvSpPr>
        <p:spPr>
          <a:xfrm>
            <a:off x="677333" y="1909482"/>
            <a:ext cx="9286938" cy="3805518"/>
          </a:xfrm>
        </p:spPr>
        <p:txBody>
          <a:bodyPr>
            <a:normAutofit/>
          </a:bodyPr>
          <a:lstStyle/>
          <a:p>
            <a:r>
              <a:rPr lang="en-IN" sz="2000" dirty="0" smtClean="0"/>
              <a:t>Penetration pricing policy is just opposite to skimming the cream pricing policy.</a:t>
            </a:r>
          </a:p>
          <a:p>
            <a:r>
              <a:rPr lang="en-IN" sz="2000" dirty="0" smtClean="0"/>
              <a:t>Under this policy, a low price (near to the cost of production) is charged initially in order to create popularity to the product among customers through initial low price.</a:t>
            </a:r>
          </a:p>
          <a:p>
            <a:r>
              <a:rPr lang="en-IN" sz="2000" dirty="0"/>
              <a:t>The penetration pricing strategy is used in order </a:t>
            </a:r>
            <a:r>
              <a:rPr lang="en-IN" sz="2000" b="1" dirty="0"/>
              <a:t>to attract more customers and to make the customer switch from current brands existing in the market</a:t>
            </a:r>
            <a:r>
              <a:rPr lang="en-IN" sz="2000" b="1" dirty="0" smtClean="0"/>
              <a:t>.</a:t>
            </a:r>
          </a:p>
          <a:p>
            <a:r>
              <a:rPr lang="en-IN" sz="2000" dirty="0" smtClean="0"/>
              <a:t> </a:t>
            </a:r>
            <a:r>
              <a:rPr lang="en-IN" sz="2000" dirty="0"/>
              <a:t>The main target group is price sensitive customers. Once a market share is captured, the prices are increased by the company.</a:t>
            </a:r>
          </a:p>
        </p:txBody>
      </p:sp>
    </p:spTree>
    <p:extLst>
      <p:ext uri="{BB962C8B-B14F-4D97-AF65-F5344CB8AC3E}">
        <p14:creationId xmlns:p14="http://schemas.microsoft.com/office/powerpoint/2010/main" val="2995597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0976"/>
          </a:xfrm>
        </p:spPr>
        <p:txBody>
          <a:bodyPr/>
          <a:lstStyle/>
          <a:p>
            <a:pPr algn="ctr"/>
            <a:r>
              <a:rPr lang="en-IN" b="1" dirty="0" smtClean="0"/>
              <a:t>Suitability:</a:t>
            </a:r>
            <a:endParaRPr lang="en-IN" b="1" dirty="0"/>
          </a:p>
        </p:txBody>
      </p:sp>
      <p:sp>
        <p:nvSpPr>
          <p:cNvPr id="3" name="Content Placeholder 2"/>
          <p:cNvSpPr>
            <a:spLocks noGrp="1"/>
          </p:cNvSpPr>
          <p:nvPr>
            <p:ph idx="1"/>
          </p:nvPr>
        </p:nvSpPr>
        <p:spPr>
          <a:xfrm>
            <a:off x="677334" y="1748117"/>
            <a:ext cx="9381066" cy="3644153"/>
          </a:xfrm>
        </p:spPr>
        <p:txBody>
          <a:bodyPr>
            <a:normAutofit/>
          </a:bodyPr>
          <a:lstStyle/>
          <a:p>
            <a:r>
              <a:rPr lang="en-IN" sz="2000" dirty="0" smtClean="0"/>
              <a:t>When consumers are willing </a:t>
            </a:r>
            <a:r>
              <a:rPr lang="en-IN" sz="2000" b="1" dirty="0" smtClean="0"/>
              <a:t>to accept the new product as their regular requirement</a:t>
            </a:r>
            <a:r>
              <a:rPr lang="en-IN" sz="2000" dirty="0" smtClean="0"/>
              <a:t>. This means the demand is likely to grow quickly.</a:t>
            </a:r>
          </a:p>
          <a:p>
            <a:r>
              <a:rPr lang="en-IN" sz="2000" dirty="0" smtClean="0"/>
              <a:t>When the </a:t>
            </a:r>
            <a:r>
              <a:rPr lang="en-IN" sz="2000" b="1" dirty="0" smtClean="0"/>
              <a:t>price elasticity of demand for the product is high </a:t>
            </a:r>
            <a:r>
              <a:rPr lang="en-IN" sz="2000" dirty="0" smtClean="0"/>
              <a:t>over a short period.</a:t>
            </a:r>
          </a:p>
          <a:p>
            <a:r>
              <a:rPr lang="en-IN" sz="2000" dirty="0" smtClean="0"/>
              <a:t>When the producer </a:t>
            </a:r>
            <a:r>
              <a:rPr lang="en-IN" sz="2000" b="1" dirty="0" smtClean="0"/>
              <a:t>desires to adopt long term marketing policy</a:t>
            </a:r>
            <a:r>
              <a:rPr lang="en-IN" sz="2000" dirty="0" smtClean="0"/>
              <a:t> in which he wants to create substantial demand in the initial period.</a:t>
            </a:r>
          </a:p>
          <a:p>
            <a:r>
              <a:rPr lang="en-IN" sz="2000" dirty="0" smtClean="0"/>
              <a:t>It is </a:t>
            </a:r>
            <a:r>
              <a:rPr lang="en-IN" sz="2000" b="1" dirty="0" smtClean="0"/>
              <a:t>popular among reputed business units.</a:t>
            </a:r>
            <a:r>
              <a:rPr lang="en-IN" sz="2000" dirty="0" smtClean="0"/>
              <a:t> The potential competitors are not eager to enter the market by charging low price for the product in the initial period</a:t>
            </a:r>
            <a:r>
              <a:rPr lang="en-IN" dirty="0" smtClean="0"/>
              <a:t>.</a:t>
            </a:r>
          </a:p>
        </p:txBody>
      </p:sp>
    </p:spTree>
    <p:extLst>
      <p:ext uri="{BB962C8B-B14F-4D97-AF65-F5344CB8AC3E}">
        <p14:creationId xmlns:p14="http://schemas.microsoft.com/office/powerpoint/2010/main" val="429380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5447"/>
          </a:xfrm>
        </p:spPr>
        <p:txBody>
          <a:bodyPr/>
          <a:lstStyle/>
          <a:p>
            <a:r>
              <a:rPr lang="en-IN" dirty="0" smtClean="0"/>
              <a:t>IMPORTANCE OF PRICING</a:t>
            </a:r>
            <a:endParaRPr lang="en-IN" dirty="0"/>
          </a:p>
        </p:txBody>
      </p:sp>
      <p:sp>
        <p:nvSpPr>
          <p:cNvPr id="3" name="Content Placeholder 2"/>
          <p:cNvSpPr>
            <a:spLocks noGrp="1"/>
          </p:cNvSpPr>
          <p:nvPr>
            <p:ph idx="1"/>
          </p:nvPr>
        </p:nvSpPr>
        <p:spPr>
          <a:xfrm>
            <a:off x="677334" y="1680883"/>
            <a:ext cx="8843184" cy="4477870"/>
          </a:xfrm>
        </p:spPr>
        <p:txBody>
          <a:bodyPr/>
          <a:lstStyle/>
          <a:p>
            <a:pPr>
              <a:buFont typeface="+mj-lt"/>
              <a:buAutoNum type="arabicPeriod"/>
            </a:pPr>
            <a:r>
              <a:rPr lang="en-IN" sz="2000" dirty="0" smtClean="0"/>
              <a:t>Pricing act as a </a:t>
            </a:r>
            <a:r>
              <a:rPr lang="en-IN" sz="2000" b="1" dirty="0" smtClean="0"/>
              <a:t>demand regulator </a:t>
            </a:r>
            <a:r>
              <a:rPr lang="en-IN" sz="2000" dirty="0" smtClean="0"/>
              <a:t>and controls the demand for the products of the company.</a:t>
            </a:r>
          </a:p>
          <a:p>
            <a:pPr>
              <a:buFont typeface="+mj-lt"/>
              <a:buAutoNum type="arabicPeriod"/>
            </a:pPr>
            <a:r>
              <a:rPr lang="en-IN" sz="2000" dirty="0" smtClean="0"/>
              <a:t>It acts as a major tool for </a:t>
            </a:r>
            <a:r>
              <a:rPr lang="en-IN" sz="2000" b="1" dirty="0" smtClean="0"/>
              <a:t>determining profitability </a:t>
            </a:r>
            <a:r>
              <a:rPr lang="en-IN" sz="2000" dirty="0" smtClean="0"/>
              <a:t>of a firm.</a:t>
            </a:r>
          </a:p>
          <a:p>
            <a:pPr>
              <a:buFont typeface="+mj-lt"/>
              <a:buAutoNum type="arabicPeriod"/>
            </a:pPr>
            <a:r>
              <a:rPr lang="en-IN" sz="2000" dirty="0" smtClean="0"/>
              <a:t>Price can be used as </a:t>
            </a:r>
            <a:r>
              <a:rPr lang="en-IN" sz="2000" b="1" dirty="0" smtClean="0"/>
              <a:t>sales promotion technique </a:t>
            </a:r>
            <a:r>
              <a:rPr lang="en-IN" sz="2000" dirty="0" smtClean="0"/>
              <a:t>by offering discount and other incentives to consumers and dealers.</a:t>
            </a:r>
          </a:p>
          <a:p>
            <a:pPr>
              <a:buFont typeface="+mj-lt"/>
              <a:buAutoNum type="arabicPeriod"/>
            </a:pPr>
            <a:r>
              <a:rPr lang="en-IN" sz="2000" dirty="0" smtClean="0"/>
              <a:t>Fair and attractive pricing facilitates </a:t>
            </a:r>
            <a:r>
              <a:rPr lang="en-IN" sz="2000" b="1" dirty="0" smtClean="0"/>
              <a:t>consumer support, large scale sales, quick turnover and high profits.</a:t>
            </a:r>
          </a:p>
          <a:p>
            <a:pPr>
              <a:buFont typeface="+mj-lt"/>
              <a:buAutoNum type="arabicPeriod"/>
            </a:pPr>
            <a:r>
              <a:rPr lang="en-IN" sz="2000" dirty="0" smtClean="0"/>
              <a:t>Majority of the companies </a:t>
            </a:r>
            <a:r>
              <a:rPr lang="en-IN" sz="2000" b="1" dirty="0" smtClean="0"/>
              <a:t>formulate their marketing strategy </a:t>
            </a:r>
            <a:r>
              <a:rPr lang="en-IN" sz="2000" dirty="0" smtClean="0"/>
              <a:t>taking price as a base.</a:t>
            </a:r>
          </a:p>
          <a:p>
            <a:pPr>
              <a:buFont typeface="+mj-lt"/>
              <a:buAutoNum type="arabicPeriod"/>
            </a:pPr>
            <a:r>
              <a:rPr lang="en-IN" sz="2000" dirty="0" smtClean="0"/>
              <a:t>Pricing policy can be used effectively for </a:t>
            </a:r>
            <a:r>
              <a:rPr lang="en-IN" sz="2000" b="1" dirty="0" smtClean="0"/>
              <a:t>adjusting with the market changes or changes in the policies of competitors.</a:t>
            </a:r>
          </a:p>
          <a:p>
            <a:pPr>
              <a:buFont typeface="+mj-lt"/>
              <a:buAutoNum type="arabicPeriod"/>
            </a:pPr>
            <a:endParaRPr lang="en-IN" dirty="0"/>
          </a:p>
        </p:txBody>
      </p:sp>
    </p:spTree>
    <p:extLst>
      <p:ext uri="{BB962C8B-B14F-4D97-AF65-F5344CB8AC3E}">
        <p14:creationId xmlns:p14="http://schemas.microsoft.com/office/powerpoint/2010/main" val="32091359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3047"/>
            <a:ext cx="8596668" cy="667871"/>
          </a:xfrm>
        </p:spPr>
        <p:txBody>
          <a:bodyPr/>
          <a:lstStyle/>
          <a:p>
            <a:pPr algn="ctr"/>
            <a:r>
              <a:rPr lang="en-IN" b="1" dirty="0" smtClean="0"/>
              <a:t>Advantages of Penetration Pricing:</a:t>
            </a:r>
            <a:endParaRPr lang="en-IN" b="1" dirty="0"/>
          </a:p>
        </p:txBody>
      </p:sp>
      <p:sp>
        <p:nvSpPr>
          <p:cNvPr id="3" name="Content Placeholder 2"/>
          <p:cNvSpPr>
            <a:spLocks noGrp="1"/>
          </p:cNvSpPr>
          <p:nvPr>
            <p:ph idx="1"/>
          </p:nvPr>
        </p:nvSpPr>
        <p:spPr>
          <a:xfrm>
            <a:off x="677333" y="1506071"/>
            <a:ext cx="9515537" cy="5472953"/>
          </a:xfrm>
        </p:spPr>
        <p:txBody>
          <a:bodyPr>
            <a:normAutofit/>
          </a:bodyPr>
          <a:lstStyle/>
          <a:p>
            <a:pPr>
              <a:buAutoNum type="arabicPeriod"/>
            </a:pPr>
            <a:r>
              <a:rPr lang="en-IN" sz="2000" dirty="0" smtClean="0"/>
              <a:t>An attraction is created in the minds of the consumers and they are encouraged to purchase the product.</a:t>
            </a:r>
          </a:p>
          <a:p>
            <a:pPr>
              <a:buAutoNum type="arabicPeriod"/>
            </a:pPr>
            <a:r>
              <a:rPr lang="en-IN" sz="2000" dirty="0" smtClean="0"/>
              <a:t>A greater volume of sale is possible by charging low price.</a:t>
            </a:r>
          </a:p>
          <a:p>
            <a:pPr>
              <a:buAutoNum type="arabicPeriod"/>
            </a:pPr>
            <a:r>
              <a:rPr lang="en-IN" sz="2000" dirty="0" smtClean="0"/>
              <a:t>The competitors are discouraged from entering the field because of low margin of profit</a:t>
            </a:r>
          </a:p>
          <a:p>
            <a:pPr>
              <a:buAutoNum type="arabicPeriod"/>
            </a:pPr>
            <a:r>
              <a:rPr lang="en-IN" sz="2000" dirty="0" smtClean="0"/>
              <a:t>This policy is useful for capturing the market. Thus, market penetration pricing is a long term pricing and gives good results.</a:t>
            </a:r>
          </a:p>
          <a:p>
            <a:pPr>
              <a:buAutoNum type="arabicPeriod"/>
            </a:pPr>
            <a:r>
              <a:rPr lang="en-US" sz="2000" dirty="0" smtClean="0"/>
              <a:t>Happy </a:t>
            </a:r>
            <a:r>
              <a:rPr lang="en-US" sz="2000" dirty="0"/>
              <a:t>at having struck a profitable </a:t>
            </a:r>
            <a:r>
              <a:rPr lang="en-US" sz="2000" dirty="0" smtClean="0"/>
              <a:t>deal, </a:t>
            </a:r>
            <a:r>
              <a:rPr lang="en-US" sz="2000" dirty="0"/>
              <a:t>the customers are ready to come back to the manufacturer in future. This goodwill created also leads to further promotion of the product through "word of mouth". </a:t>
            </a:r>
            <a:endParaRPr lang="en-US" sz="2000" dirty="0" smtClean="0"/>
          </a:p>
          <a:p>
            <a:pPr>
              <a:buAutoNum type="arabicPeriod"/>
            </a:pPr>
            <a:r>
              <a:rPr lang="en-US" sz="2000" dirty="0" smtClean="0"/>
              <a:t>The </a:t>
            </a:r>
            <a:r>
              <a:rPr lang="en-US" sz="2000" dirty="0"/>
              <a:t>emphasis on keeping the price low helps in controlling the cost thereby cost efficiency is achieved. </a:t>
            </a:r>
          </a:p>
          <a:p>
            <a:pPr marL="0" indent="0">
              <a:buNone/>
            </a:pPr>
            <a:endParaRPr lang="en-US" sz="2000" dirty="0"/>
          </a:p>
          <a:p>
            <a:pPr>
              <a:buAutoNum type="arabicPeriod"/>
            </a:pPr>
            <a:endParaRPr lang="en-IN" sz="2000" dirty="0"/>
          </a:p>
        </p:txBody>
      </p:sp>
    </p:spTree>
    <p:extLst>
      <p:ext uri="{BB962C8B-B14F-4D97-AF65-F5344CB8AC3E}">
        <p14:creationId xmlns:p14="http://schemas.microsoft.com/office/powerpoint/2010/main" val="3157149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1659"/>
          </a:xfrm>
        </p:spPr>
        <p:txBody>
          <a:bodyPr/>
          <a:lstStyle/>
          <a:p>
            <a:pPr algn="ctr"/>
            <a:r>
              <a:rPr lang="en-IN" b="1" dirty="0" smtClean="0"/>
              <a:t>Disadvantages </a:t>
            </a:r>
            <a:r>
              <a:rPr lang="en-IN" b="1" dirty="0"/>
              <a:t>of Penetration </a:t>
            </a:r>
            <a:r>
              <a:rPr lang="en-IN" b="1" dirty="0" smtClean="0"/>
              <a:t>Pricing:</a:t>
            </a:r>
            <a:endParaRPr lang="en-IN" dirty="0"/>
          </a:p>
        </p:txBody>
      </p:sp>
      <p:sp>
        <p:nvSpPr>
          <p:cNvPr id="3" name="Content Placeholder 2"/>
          <p:cNvSpPr>
            <a:spLocks noGrp="1"/>
          </p:cNvSpPr>
          <p:nvPr>
            <p:ph idx="1"/>
          </p:nvPr>
        </p:nvSpPr>
        <p:spPr>
          <a:xfrm>
            <a:off x="677333" y="1452282"/>
            <a:ext cx="9219701" cy="4800599"/>
          </a:xfrm>
        </p:spPr>
        <p:txBody>
          <a:bodyPr>
            <a:normAutofit/>
          </a:bodyPr>
          <a:lstStyle/>
          <a:p>
            <a:endParaRPr lang="en-US" dirty="0" smtClean="0"/>
          </a:p>
          <a:p>
            <a:pPr>
              <a:buFont typeface="+mj-lt"/>
              <a:buAutoNum type="arabicPeriod"/>
            </a:pPr>
            <a:r>
              <a:rPr lang="en-US" dirty="0" smtClean="0"/>
              <a:t>The </a:t>
            </a:r>
            <a:r>
              <a:rPr lang="en-US" dirty="0"/>
              <a:t>customer expects the prices to remain low for a long term. They are not ready for the subsequent rise in the price and when it happens they might switch to a competitor's product. Thus subsequent price hike leads to loss of market share gained.</a:t>
            </a:r>
          </a:p>
          <a:p>
            <a:pPr>
              <a:buFont typeface="+mj-lt"/>
              <a:buAutoNum type="arabicPeriod"/>
            </a:pPr>
            <a:r>
              <a:rPr lang="en-US" dirty="0" smtClean="0"/>
              <a:t>It </a:t>
            </a:r>
            <a:r>
              <a:rPr lang="en-US" dirty="0"/>
              <a:t>is believed that penetration pricing cannot create strong customer relationship and only attracts customers on the lookout for a profitable deal.</a:t>
            </a:r>
          </a:p>
          <a:p>
            <a:pPr lvl="0" fontAlgn="base">
              <a:buFont typeface="+mj-lt"/>
              <a:buAutoNum type="arabicPeriod"/>
            </a:pPr>
            <a:r>
              <a:rPr lang="en-IN" dirty="0" smtClean="0"/>
              <a:t>Low </a:t>
            </a:r>
            <a:r>
              <a:rPr lang="en-IN" dirty="0"/>
              <a:t>price </a:t>
            </a:r>
            <a:r>
              <a:rPr lang="en-IN" b="1" dirty="0"/>
              <a:t>may not yield sufficient profit</a:t>
            </a:r>
            <a:r>
              <a:rPr lang="en-IN" dirty="0"/>
              <a:t> to cover </a:t>
            </a:r>
            <a:r>
              <a:rPr lang="en-IN" dirty="0" smtClean="0"/>
              <a:t>up </a:t>
            </a:r>
            <a:r>
              <a:rPr lang="en-IN" dirty="0"/>
              <a:t>expenses in short run</a:t>
            </a:r>
            <a:r>
              <a:rPr lang="en-IN" dirty="0" smtClean="0"/>
              <a:t>.</a:t>
            </a:r>
            <a:endParaRPr lang="en-IN" dirty="0"/>
          </a:p>
          <a:p>
            <a:pPr lvl="0" fontAlgn="base">
              <a:buFont typeface="+mj-lt"/>
              <a:buAutoNum type="arabicPeriod"/>
            </a:pPr>
            <a:r>
              <a:rPr lang="en-IN" dirty="0" smtClean="0"/>
              <a:t>The </a:t>
            </a:r>
            <a:r>
              <a:rPr lang="en-IN" dirty="0"/>
              <a:t>price and quality relationships may bear </a:t>
            </a:r>
            <a:r>
              <a:rPr lang="en-IN" b="1" dirty="0"/>
              <a:t>adverse implications</a:t>
            </a:r>
            <a:r>
              <a:rPr lang="en-IN" dirty="0"/>
              <a:t>. A lower price may be related to </a:t>
            </a:r>
            <a:r>
              <a:rPr lang="en-IN" b="1" dirty="0"/>
              <a:t>low quality of the product</a:t>
            </a:r>
            <a:r>
              <a:rPr lang="en-IN" dirty="0"/>
              <a:t>.</a:t>
            </a:r>
          </a:p>
          <a:p>
            <a:pPr lvl="0" fontAlgn="base">
              <a:buFont typeface="+mj-lt"/>
              <a:buAutoNum type="arabicPeriod"/>
            </a:pPr>
            <a:r>
              <a:rPr lang="en-IN" dirty="0" smtClean="0"/>
              <a:t>Once </a:t>
            </a:r>
            <a:r>
              <a:rPr lang="en-IN" dirty="0"/>
              <a:t>a low price is quoted, it is difficult to rise it later.</a:t>
            </a:r>
          </a:p>
          <a:p>
            <a:pPr lvl="0" fontAlgn="base">
              <a:buFont typeface="+mj-lt"/>
              <a:buAutoNum type="arabicPeriod"/>
            </a:pPr>
            <a:r>
              <a:rPr lang="en-IN" dirty="0" smtClean="0"/>
              <a:t>If </a:t>
            </a:r>
            <a:r>
              <a:rPr lang="en-IN" dirty="0"/>
              <a:t>the product has a short life cycle and goes out of date within a short period, the </a:t>
            </a:r>
            <a:r>
              <a:rPr lang="en-IN" b="1" dirty="0"/>
              <a:t>loss suffered by the marketer will be huge</a:t>
            </a:r>
            <a:r>
              <a:rPr lang="en-IN" dirty="0"/>
              <a:t>.</a:t>
            </a:r>
          </a:p>
          <a:p>
            <a:pPr marL="0" indent="0">
              <a:buNone/>
            </a:pPr>
            <a:endParaRPr lang="en-IN" dirty="0"/>
          </a:p>
        </p:txBody>
      </p:sp>
    </p:spTree>
    <p:extLst>
      <p:ext uri="{BB962C8B-B14F-4D97-AF65-F5344CB8AC3E}">
        <p14:creationId xmlns:p14="http://schemas.microsoft.com/office/powerpoint/2010/main" val="2861565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2341"/>
          </a:xfrm>
        </p:spPr>
        <p:txBody>
          <a:bodyPr/>
          <a:lstStyle/>
          <a:p>
            <a:pPr algn="ctr"/>
            <a:r>
              <a:rPr lang="en-IN" b="1" dirty="0" smtClean="0"/>
              <a:t>3. Geographical/Geographic Pricing:</a:t>
            </a:r>
            <a:endParaRPr lang="en-IN" b="1" dirty="0"/>
          </a:p>
        </p:txBody>
      </p:sp>
      <p:sp>
        <p:nvSpPr>
          <p:cNvPr id="3" name="Content Placeholder 2"/>
          <p:cNvSpPr>
            <a:spLocks noGrp="1"/>
          </p:cNvSpPr>
          <p:nvPr>
            <p:ph idx="1"/>
          </p:nvPr>
        </p:nvSpPr>
        <p:spPr>
          <a:xfrm>
            <a:off x="677334" y="1734671"/>
            <a:ext cx="8977654" cy="4306692"/>
          </a:xfrm>
        </p:spPr>
        <p:txBody>
          <a:bodyPr/>
          <a:lstStyle/>
          <a:p>
            <a:r>
              <a:rPr lang="en-IN" dirty="0" smtClean="0"/>
              <a:t>These pricing policies are applicable mainly to exports undertaken by a marketing firm.</a:t>
            </a:r>
          </a:p>
          <a:p>
            <a:r>
              <a:rPr lang="en-IN" dirty="0"/>
              <a:t>It involves variations of prices depending on the location where the product and service is being sold </a:t>
            </a:r>
            <a:endParaRPr lang="en-IN" dirty="0" smtClean="0"/>
          </a:p>
          <a:p>
            <a:r>
              <a:rPr lang="en-IN" dirty="0" smtClean="0"/>
              <a:t>In this pricing, a seller considers the costs of shipping goods to the buyer.</a:t>
            </a:r>
          </a:p>
          <a:p>
            <a:r>
              <a:rPr lang="en-IN" dirty="0" smtClean="0"/>
              <a:t>An </a:t>
            </a:r>
            <a:r>
              <a:rPr lang="en-IN" dirty="0"/>
              <a:t>example of geographic pricing </a:t>
            </a:r>
            <a:r>
              <a:rPr lang="en-IN" dirty="0" smtClean="0"/>
              <a:t>can </a:t>
            </a:r>
            <a:r>
              <a:rPr lang="en-IN" dirty="0"/>
              <a:t>be the sales of heavy machinery, which are sold after considering the transportation cost of different locations. </a:t>
            </a:r>
            <a:endParaRPr lang="en-IN" dirty="0" smtClean="0"/>
          </a:p>
        </p:txBody>
      </p:sp>
    </p:spTree>
    <p:extLst>
      <p:ext uri="{BB962C8B-B14F-4D97-AF65-F5344CB8AC3E}">
        <p14:creationId xmlns:p14="http://schemas.microsoft.com/office/powerpoint/2010/main" val="864482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569" y="1371601"/>
            <a:ext cx="8681820" cy="3899646"/>
          </a:xfrm>
        </p:spPr>
        <p:txBody>
          <a:bodyPr/>
          <a:lstStyle/>
          <a:p>
            <a:pPr marL="0" indent="0">
              <a:buNone/>
            </a:pPr>
            <a:r>
              <a:rPr lang="en-IN" sz="2400" b="1" dirty="0" smtClean="0"/>
              <a:t>Geographic pricing policies include the following:</a:t>
            </a:r>
          </a:p>
          <a:p>
            <a:pPr marL="0" indent="0">
              <a:buNone/>
            </a:pPr>
            <a:endParaRPr lang="en-IN" dirty="0" smtClean="0"/>
          </a:p>
          <a:p>
            <a:pPr>
              <a:buFont typeface="+mj-lt"/>
              <a:buAutoNum type="arabicPeriod"/>
            </a:pPr>
            <a:r>
              <a:rPr lang="en-IN" sz="2000" b="1" dirty="0" smtClean="0"/>
              <a:t>Point of origin or point of production pricing:</a:t>
            </a:r>
          </a:p>
          <a:p>
            <a:pPr>
              <a:buFontTx/>
              <a:buChar char="-"/>
            </a:pPr>
            <a:r>
              <a:rPr lang="en-IN" sz="2000" dirty="0" smtClean="0"/>
              <a:t>Here the seller quotes the selling price at the point of production and the buyer selects the mode of transportation and pays all freight costs.</a:t>
            </a:r>
          </a:p>
          <a:p>
            <a:pPr>
              <a:buFontTx/>
              <a:buChar char="-"/>
            </a:pPr>
            <a:r>
              <a:rPr lang="en-IN" sz="2000" dirty="0" smtClean="0"/>
              <a:t>Seller does not pay any of the freight costs. He pays only for loading the shipment abroad the freight carrier.</a:t>
            </a:r>
          </a:p>
          <a:p>
            <a:pPr>
              <a:buFontTx/>
              <a:buChar char="-"/>
            </a:pPr>
            <a:r>
              <a:rPr lang="en-IN" sz="2000" dirty="0" smtClean="0"/>
              <a:t>Seller charges the same amount on each sale of similar quantities; only the delivery price varies according to the freight cost payable by the buyer.</a:t>
            </a:r>
          </a:p>
          <a:p>
            <a:pPr marL="0" indent="0">
              <a:buNone/>
            </a:pPr>
            <a:endParaRPr lang="en-IN" sz="2000" b="1" dirty="0" smtClean="0"/>
          </a:p>
        </p:txBody>
      </p:sp>
    </p:spTree>
    <p:extLst>
      <p:ext uri="{BB962C8B-B14F-4D97-AF65-F5344CB8AC3E}">
        <p14:creationId xmlns:p14="http://schemas.microsoft.com/office/powerpoint/2010/main" val="1199053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874059"/>
            <a:ext cx="9058337" cy="5167303"/>
          </a:xfrm>
        </p:spPr>
        <p:txBody>
          <a:bodyPr>
            <a:normAutofit fontScale="92500" lnSpcReduction="10000"/>
          </a:bodyPr>
          <a:lstStyle/>
          <a:p>
            <a:pPr marL="0" indent="0">
              <a:buNone/>
            </a:pPr>
            <a:r>
              <a:rPr lang="en-IN" sz="2000" b="1" dirty="0" smtClean="0"/>
              <a:t>2. Freight Absorption Pricing:</a:t>
            </a:r>
          </a:p>
          <a:p>
            <a:pPr>
              <a:buFontTx/>
              <a:buChar char="-"/>
            </a:pPr>
            <a:r>
              <a:rPr lang="en-IN" sz="2000" dirty="0" smtClean="0"/>
              <a:t>To penetrate distant market, a manufacturer/seller may be willing to share a part of the freight cost.</a:t>
            </a:r>
          </a:p>
          <a:p>
            <a:pPr>
              <a:buFontTx/>
              <a:buChar char="-"/>
            </a:pPr>
            <a:r>
              <a:rPr lang="en-IN" sz="2000" dirty="0" smtClean="0"/>
              <a:t>In this pricing policy, a manufacturer will quote to the customer, a </a:t>
            </a:r>
            <a:r>
              <a:rPr lang="en-IN" sz="2000" b="1" dirty="0" smtClean="0"/>
              <a:t>delivered price equal to its factory price plus the freight costs</a:t>
            </a:r>
            <a:r>
              <a:rPr lang="en-IN" sz="2000" dirty="0" smtClean="0"/>
              <a:t> that would be charged by a competitive seller located near that buyer/customer.</a:t>
            </a:r>
          </a:p>
          <a:p>
            <a:pPr>
              <a:buFontTx/>
              <a:buChar char="-"/>
            </a:pPr>
            <a:r>
              <a:rPr lang="en-IN" sz="2000" dirty="0" smtClean="0"/>
              <a:t>A freight-absorption pricing policy is adopted to </a:t>
            </a:r>
            <a:r>
              <a:rPr lang="en-IN" sz="2000" b="1" dirty="0" smtClean="0"/>
              <a:t>offset competitive disadvantage </a:t>
            </a:r>
            <a:r>
              <a:rPr lang="en-IN" sz="2000" dirty="0" smtClean="0"/>
              <a:t>when trying to sell to buyer located in markets near competitors plants.</a:t>
            </a:r>
          </a:p>
          <a:p>
            <a:pPr>
              <a:buFontTx/>
              <a:buChar char="-"/>
            </a:pPr>
            <a:r>
              <a:rPr lang="en-IN" sz="2000" dirty="0" smtClean="0"/>
              <a:t>A nearby supplier has an advantage over more distant suppliers in regard to freight costs.</a:t>
            </a:r>
          </a:p>
          <a:p>
            <a:pPr>
              <a:buFontTx/>
              <a:buChar char="-"/>
            </a:pPr>
            <a:r>
              <a:rPr lang="en-IN" sz="2000" dirty="0" smtClean="0"/>
              <a:t>Freight absorption erases any price advantage due to differences in freight costs.</a:t>
            </a:r>
          </a:p>
          <a:p>
            <a:pPr>
              <a:buFontTx/>
              <a:buChar char="-"/>
            </a:pPr>
            <a:r>
              <a:rPr lang="en-IN" sz="2000" dirty="0" smtClean="0"/>
              <a:t>A seller can use this pricing policy to expand its market as long as its net revenue after freight absorption is larger than its marginal costs for units sold.</a:t>
            </a:r>
          </a:p>
          <a:p>
            <a:pPr>
              <a:buFontTx/>
              <a:buChar char="-"/>
            </a:pPr>
            <a:endParaRPr lang="en-IN" sz="2000" dirty="0"/>
          </a:p>
        </p:txBody>
      </p:sp>
    </p:spTree>
    <p:extLst>
      <p:ext uri="{BB962C8B-B14F-4D97-AF65-F5344CB8AC3E}">
        <p14:creationId xmlns:p14="http://schemas.microsoft.com/office/powerpoint/2010/main" val="2177423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223682"/>
            <a:ext cx="8816291" cy="4262718"/>
          </a:xfrm>
        </p:spPr>
        <p:txBody>
          <a:bodyPr/>
          <a:lstStyle/>
          <a:p>
            <a:pPr marL="0" indent="0">
              <a:buNone/>
            </a:pPr>
            <a:r>
              <a:rPr lang="en-IN" sz="2000" b="1" dirty="0" smtClean="0"/>
              <a:t>3. Uniform Delivered Price:</a:t>
            </a:r>
          </a:p>
          <a:p>
            <a:pPr>
              <a:buFontTx/>
              <a:buChar char="-"/>
            </a:pPr>
            <a:r>
              <a:rPr lang="en-IN" sz="2000" dirty="0" smtClean="0"/>
              <a:t>Under uniform delivered pricing, the same delivered price is quoted to all buyers irrespective of their locations.</a:t>
            </a:r>
          </a:p>
          <a:p>
            <a:pPr>
              <a:buFontTx/>
              <a:buChar char="-"/>
            </a:pPr>
            <a:r>
              <a:rPr lang="en-IN" sz="2000" dirty="0" smtClean="0"/>
              <a:t>This pricing policy is used where freight costs are small part of the seller’s total costs.</a:t>
            </a:r>
          </a:p>
          <a:p>
            <a:pPr>
              <a:buFontTx/>
              <a:buChar char="-"/>
            </a:pPr>
            <a:r>
              <a:rPr lang="en-IN" sz="2000" dirty="0" smtClean="0"/>
              <a:t>Under this pricing, the net revenue to the seller varies depending on the freight cost involved in each sale transaction</a:t>
            </a:r>
          </a:p>
          <a:p>
            <a:pPr>
              <a:buFontTx/>
              <a:buChar char="-"/>
            </a:pPr>
            <a:r>
              <a:rPr lang="en-IN" sz="2000" dirty="0" smtClean="0"/>
              <a:t>Buyers near the seller’s factory pay some of the costs of shipping to more distant locations.</a:t>
            </a:r>
          </a:p>
          <a:p>
            <a:pPr>
              <a:buFontTx/>
              <a:buChar char="-"/>
            </a:pPr>
            <a:r>
              <a:rPr lang="en-IN" sz="2000" dirty="0" smtClean="0"/>
              <a:t>It is used by the retailers who believe “free” delivery as an additional service that strengthen their market position.</a:t>
            </a:r>
            <a:endParaRPr lang="en-IN" sz="2000" dirty="0"/>
          </a:p>
        </p:txBody>
      </p:sp>
    </p:spTree>
    <p:extLst>
      <p:ext uri="{BB962C8B-B14F-4D97-AF65-F5344CB8AC3E}">
        <p14:creationId xmlns:p14="http://schemas.microsoft.com/office/powerpoint/2010/main" val="2753763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415" y="699247"/>
            <a:ext cx="9448303" cy="5553635"/>
          </a:xfrm>
        </p:spPr>
        <p:txBody>
          <a:bodyPr>
            <a:noAutofit/>
          </a:bodyPr>
          <a:lstStyle/>
          <a:p>
            <a:pPr marL="0" indent="0">
              <a:buNone/>
            </a:pPr>
            <a:r>
              <a:rPr lang="en-IN" sz="2000" b="1" dirty="0" smtClean="0"/>
              <a:t>4. Zonal-Delivered Price/Pricing:</a:t>
            </a:r>
          </a:p>
          <a:p>
            <a:pPr>
              <a:buFontTx/>
              <a:buChar char="-"/>
            </a:pPr>
            <a:r>
              <a:rPr lang="en-IN" sz="2000" dirty="0" smtClean="0"/>
              <a:t>Zonal delivered pricing divides a seller’s market into a limited number of broad geographic zones and then sets a uniform delivered price for each zone.</a:t>
            </a:r>
          </a:p>
          <a:p>
            <a:pPr marL="0" indent="0">
              <a:buNone/>
            </a:pPr>
            <a:r>
              <a:rPr lang="en-IN" sz="2000" b="1" dirty="0" smtClean="0"/>
              <a:t>5. Base Point Price Policies:</a:t>
            </a:r>
          </a:p>
          <a:p>
            <a:pPr>
              <a:buFontTx/>
              <a:buChar char="-"/>
            </a:pPr>
            <a:r>
              <a:rPr lang="en-IN" sz="2000" dirty="0" smtClean="0"/>
              <a:t>Base point price policy involves partial absorption of the transport cost by the company</a:t>
            </a:r>
          </a:p>
          <a:p>
            <a:pPr>
              <a:buFontTx/>
              <a:buChar char="-"/>
            </a:pPr>
            <a:r>
              <a:rPr lang="en-IN" sz="2000" dirty="0" smtClean="0"/>
              <a:t>Here the price is quoted by incorporating transport cost computed up to the buyers location by reference to one geographical location called the base point.</a:t>
            </a:r>
          </a:p>
          <a:p>
            <a:pPr>
              <a:buFontTx/>
              <a:buChar char="-"/>
            </a:pPr>
            <a:r>
              <a:rPr lang="en-IN" sz="2000" dirty="0" smtClean="0"/>
              <a:t>This base point is not necessarily the factory. It can be the nearest to the buyer’s location.</a:t>
            </a:r>
          </a:p>
          <a:p>
            <a:pPr>
              <a:buFontTx/>
              <a:buChar char="-"/>
            </a:pPr>
            <a:r>
              <a:rPr lang="en-IN" sz="2000" dirty="0" smtClean="0"/>
              <a:t>Buyers pay ex-factory price plus freight computed from the nearest base point irrespective of the actual freight incurred by the company.</a:t>
            </a:r>
          </a:p>
          <a:p>
            <a:pPr>
              <a:buFontTx/>
              <a:buChar char="-"/>
            </a:pPr>
            <a:r>
              <a:rPr lang="en-IN" sz="2000" dirty="0" smtClean="0"/>
              <a:t>The base point decided by the company may be single or multiple.</a:t>
            </a:r>
            <a:endParaRPr lang="en-IN" sz="2000" dirty="0"/>
          </a:p>
        </p:txBody>
      </p:sp>
    </p:spTree>
    <p:extLst>
      <p:ext uri="{BB962C8B-B14F-4D97-AF65-F5344CB8AC3E}">
        <p14:creationId xmlns:p14="http://schemas.microsoft.com/office/powerpoint/2010/main" val="531076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1683"/>
            <a:ext cx="8475624" cy="573741"/>
          </a:xfrm>
        </p:spPr>
        <p:txBody>
          <a:bodyPr>
            <a:normAutofit/>
          </a:bodyPr>
          <a:lstStyle/>
          <a:p>
            <a:r>
              <a:rPr lang="en-IN" sz="2800" b="1" dirty="0" smtClean="0"/>
              <a:t>4. Leader Price Policy/Follow the Leader Pricing</a:t>
            </a:r>
            <a:endParaRPr lang="en-IN" sz="2800" b="1" dirty="0"/>
          </a:p>
        </p:txBody>
      </p:sp>
      <p:sp>
        <p:nvSpPr>
          <p:cNvPr id="3" name="Content Placeholder 2"/>
          <p:cNvSpPr>
            <a:spLocks noGrp="1"/>
          </p:cNvSpPr>
          <p:nvPr>
            <p:ph idx="1"/>
          </p:nvPr>
        </p:nvSpPr>
        <p:spPr>
          <a:xfrm>
            <a:off x="959721" y="1277471"/>
            <a:ext cx="8964207" cy="5029200"/>
          </a:xfrm>
        </p:spPr>
        <p:txBody>
          <a:bodyPr>
            <a:normAutofit/>
          </a:bodyPr>
          <a:lstStyle/>
          <a:p>
            <a:r>
              <a:rPr lang="en-IN" dirty="0" smtClean="0"/>
              <a:t>Under leader pricing policy, small/small scale manufacturers in one line of marketing adjust their pricing policy as per the pricing policy of a leading manufacturer or leader manufacturer.</a:t>
            </a:r>
          </a:p>
          <a:p>
            <a:r>
              <a:rPr lang="en-IN" dirty="0" smtClean="0"/>
              <a:t>For </a:t>
            </a:r>
            <a:r>
              <a:rPr lang="en-IN" dirty="0" err="1" smtClean="0"/>
              <a:t>eg</a:t>
            </a:r>
            <a:r>
              <a:rPr lang="en-IN" dirty="0" smtClean="0"/>
              <a:t>. In soap manufacturing in India, Hindustan Lever is a leading manufacturer. So most of the small soap manufacturing companies adjust their pricing policy as per Hindustan Lever.</a:t>
            </a:r>
          </a:p>
          <a:p>
            <a:r>
              <a:rPr lang="en-IN" dirty="0" smtClean="0"/>
              <a:t>Small producers have to follow this pricing policy in order to minimise market competition due to price difference.</a:t>
            </a:r>
          </a:p>
          <a:p>
            <a:r>
              <a:rPr lang="en-IN" dirty="0" smtClean="0"/>
              <a:t>Secondly it is difficult for them to follow independent pricing policy even when cost of production may not be same.</a:t>
            </a:r>
            <a:endParaRPr lang="en-IN" dirty="0"/>
          </a:p>
          <a:p>
            <a:r>
              <a:rPr lang="en-IN" dirty="0" smtClean="0"/>
              <a:t>Such policy is useful particularly when the products are identical and the market is dominated by one leader manufacturer.</a:t>
            </a:r>
            <a:endParaRPr lang="en-IN" dirty="0"/>
          </a:p>
          <a:p>
            <a:r>
              <a:rPr lang="en-IN" dirty="0" smtClean="0"/>
              <a:t>It is basically a protective policy which fails to give special advantages to small manufacturers but it gives fair opportunity of survival to them even if the market competition is severe.</a:t>
            </a:r>
          </a:p>
          <a:p>
            <a:endParaRPr lang="en-IN" dirty="0"/>
          </a:p>
        </p:txBody>
      </p:sp>
    </p:spTree>
    <p:extLst>
      <p:ext uri="{BB962C8B-B14F-4D97-AF65-F5344CB8AC3E}">
        <p14:creationId xmlns:p14="http://schemas.microsoft.com/office/powerpoint/2010/main" val="1030167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4765"/>
          </a:xfrm>
        </p:spPr>
        <p:txBody>
          <a:bodyPr/>
          <a:lstStyle/>
          <a:p>
            <a:pPr algn="ctr"/>
            <a:r>
              <a:rPr lang="en-IN" b="1" dirty="0" smtClean="0"/>
              <a:t>5. Psychological Price Policy:</a:t>
            </a:r>
            <a:endParaRPr lang="en-IN" b="1" dirty="0"/>
          </a:p>
        </p:txBody>
      </p:sp>
      <p:sp>
        <p:nvSpPr>
          <p:cNvPr id="3" name="Content Placeholder 2"/>
          <p:cNvSpPr>
            <a:spLocks noGrp="1"/>
          </p:cNvSpPr>
          <p:nvPr>
            <p:ph idx="1"/>
          </p:nvPr>
        </p:nvSpPr>
        <p:spPr>
          <a:xfrm>
            <a:off x="677333" y="1546412"/>
            <a:ext cx="9273491" cy="4881282"/>
          </a:xfrm>
        </p:spPr>
        <p:txBody>
          <a:bodyPr>
            <a:noAutofit/>
          </a:bodyPr>
          <a:lstStyle/>
          <a:p>
            <a:r>
              <a:rPr lang="en-IN" sz="2000" dirty="0" smtClean="0"/>
              <a:t>Psychological pricing policy is based on the psychology of consumers.</a:t>
            </a:r>
          </a:p>
          <a:p>
            <a:r>
              <a:rPr lang="en-IN" sz="2000" dirty="0" smtClean="0"/>
              <a:t>Here a consumer is led to believe that he is paying less than what actually he should.</a:t>
            </a:r>
          </a:p>
          <a:p>
            <a:r>
              <a:rPr lang="en-IN" sz="2000" dirty="0" smtClean="0"/>
              <a:t>The purpose is to give psychological relief to consumers while paying the price.</a:t>
            </a:r>
          </a:p>
          <a:p>
            <a:r>
              <a:rPr lang="en-IN" sz="2000" dirty="0" smtClean="0"/>
              <a:t>In a highly competitive marketing, psychological pricing is useful for promoting sales.</a:t>
            </a:r>
          </a:p>
          <a:p>
            <a:r>
              <a:rPr lang="en-IN" sz="2000" dirty="0" smtClean="0"/>
              <a:t>Such policy is suitable in the case of consumer goods such as footwear, cosmetics and other items of daily use.</a:t>
            </a:r>
          </a:p>
          <a:p>
            <a:r>
              <a:rPr lang="en-IN" sz="2000" dirty="0" smtClean="0"/>
              <a:t>In psychological price policy, the price fixed may be like Rs.299 or Rs.999.</a:t>
            </a:r>
          </a:p>
          <a:p>
            <a:r>
              <a:rPr lang="en-IN" sz="2000" dirty="0" smtClean="0"/>
              <a:t>Here the buyer gets a feeling that he is paying less than Rs.300 or Rs.1000.</a:t>
            </a:r>
          </a:p>
          <a:p>
            <a:r>
              <a:rPr lang="en-IN" sz="2000" dirty="0" smtClean="0"/>
              <a:t>Bata Shoe company is known for psychological pricing.</a:t>
            </a:r>
          </a:p>
          <a:p>
            <a:endParaRPr lang="en-IN" sz="2000" dirty="0"/>
          </a:p>
        </p:txBody>
      </p:sp>
    </p:spTree>
    <p:extLst>
      <p:ext uri="{BB962C8B-B14F-4D97-AF65-F5344CB8AC3E}">
        <p14:creationId xmlns:p14="http://schemas.microsoft.com/office/powerpoint/2010/main" val="19604971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17034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5106"/>
          </a:xfrm>
        </p:spPr>
        <p:txBody>
          <a:bodyPr/>
          <a:lstStyle/>
          <a:p>
            <a:r>
              <a:rPr lang="en-IN" dirty="0" smtClean="0"/>
              <a:t>Factors influencing pricing</a:t>
            </a:r>
            <a:endParaRPr lang="en-IN" dirty="0"/>
          </a:p>
        </p:txBody>
      </p:sp>
      <p:sp>
        <p:nvSpPr>
          <p:cNvPr id="3" name="Content Placeholder 2"/>
          <p:cNvSpPr>
            <a:spLocks noGrp="1"/>
          </p:cNvSpPr>
          <p:nvPr>
            <p:ph idx="1"/>
          </p:nvPr>
        </p:nvSpPr>
        <p:spPr>
          <a:xfrm>
            <a:off x="677334" y="1479177"/>
            <a:ext cx="8775948" cy="4598894"/>
          </a:xfrm>
        </p:spPr>
        <p:txBody>
          <a:bodyPr>
            <a:normAutofit/>
          </a:bodyPr>
          <a:lstStyle/>
          <a:p>
            <a:pPr>
              <a:buAutoNum type="arabicPeriod"/>
            </a:pPr>
            <a:r>
              <a:rPr lang="en-IN" sz="2000" b="1" dirty="0" smtClean="0"/>
              <a:t>Marketing Mix Strategy:</a:t>
            </a:r>
          </a:p>
          <a:p>
            <a:pPr fontAlgn="base"/>
            <a:r>
              <a:rPr lang="en-IN" dirty="0" smtClean="0"/>
              <a:t>P</a:t>
            </a:r>
            <a:r>
              <a:rPr lang="en-US" dirty="0" smtClean="0"/>
              <a:t>rice </a:t>
            </a:r>
            <a:r>
              <a:rPr lang="en-US" dirty="0"/>
              <a:t>of a product or service is highly influenced by other elements of marketing mix. </a:t>
            </a:r>
            <a:r>
              <a:rPr lang="en-US" b="1" dirty="0"/>
              <a:t>The product life cycle </a:t>
            </a:r>
            <a:r>
              <a:rPr lang="en-US" dirty="0"/>
              <a:t>through which the product is passing </a:t>
            </a:r>
            <a:r>
              <a:rPr lang="en-US" dirty="0" smtClean="0"/>
              <a:t>through affects the price of the product. In </a:t>
            </a:r>
            <a:r>
              <a:rPr lang="en-US" dirty="0"/>
              <a:t>the introductory product life </a:t>
            </a:r>
            <a:r>
              <a:rPr lang="en-US" dirty="0" smtClean="0"/>
              <a:t>cycle, </a:t>
            </a:r>
            <a:r>
              <a:rPr lang="en-US" dirty="0"/>
              <a:t>the price is likely to be high. </a:t>
            </a:r>
            <a:endParaRPr lang="en-US" dirty="0" smtClean="0"/>
          </a:p>
          <a:p>
            <a:pPr fontAlgn="base"/>
            <a:endParaRPr lang="en-US" dirty="0" smtClean="0"/>
          </a:p>
          <a:p>
            <a:pPr fontAlgn="base"/>
            <a:r>
              <a:rPr lang="en-US" b="1" dirty="0" smtClean="0"/>
              <a:t>The </a:t>
            </a:r>
            <a:r>
              <a:rPr lang="en-US" b="1" dirty="0"/>
              <a:t>channels of Distribution, location of warehousing and the transportation </a:t>
            </a:r>
            <a:r>
              <a:rPr lang="en-US" dirty="0"/>
              <a:t>involved also influence the price determination. </a:t>
            </a:r>
            <a:endParaRPr lang="en-US" dirty="0" smtClean="0"/>
          </a:p>
          <a:p>
            <a:pPr marL="0" indent="0" fontAlgn="base">
              <a:buNone/>
            </a:pPr>
            <a:endParaRPr lang="en-US" dirty="0"/>
          </a:p>
          <a:p>
            <a:pPr fontAlgn="base"/>
            <a:r>
              <a:rPr lang="en-US" dirty="0"/>
              <a:t>Promotion efforts reflect into final price. The amount of money spent </a:t>
            </a:r>
            <a:r>
              <a:rPr lang="en-US" dirty="0" smtClean="0"/>
              <a:t>by particular company reflect </a:t>
            </a:r>
            <a:r>
              <a:rPr lang="en-US" dirty="0"/>
              <a:t>in the prices to be charged. If the intermediaries are to undertake promotion work, they will be charged a lower price and vice versa.</a:t>
            </a:r>
          </a:p>
          <a:p>
            <a:pPr marL="0" indent="0">
              <a:buNone/>
            </a:pPr>
            <a:endParaRPr lang="en-IN" dirty="0"/>
          </a:p>
        </p:txBody>
      </p:sp>
    </p:spTree>
    <p:extLst>
      <p:ext uri="{BB962C8B-B14F-4D97-AF65-F5344CB8AC3E}">
        <p14:creationId xmlns:p14="http://schemas.microsoft.com/office/powerpoint/2010/main" val="3435368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68189"/>
            <a:ext cx="8596668" cy="5073174"/>
          </a:xfrm>
        </p:spPr>
        <p:txBody>
          <a:bodyPr/>
          <a:lstStyle/>
          <a:p>
            <a:pPr marL="0" indent="0">
              <a:buNone/>
            </a:pPr>
            <a:r>
              <a:rPr lang="en-IN" sz="2000" b="1" dirty="0" smtClean="0"/>
              <a:t>2. Costs:</a:t>
            </a:r>
          </a:p>
          <a:p>
            <a:r>
              <a:rPr lang="en-US" dirty="0"/>
              <a:t>Cost of a product is the single most important factor to influence the final </a:t>
            </a:r>
            <a:r>
              <a:rPr lang="en-US" dirty="0" smtClean="0"/>
              <a:t>price. If the cost of a product is very high, then the price of a product would also be high and vice versa.</a:t>
            </a:r>
          </a:p>
          <a:p>
            <a:pPr marL="0" indent="0">
              <a:buNone/>
            </a:pPr>
            <a:endParaRPr lang="en-US" dirty="0" smtClean="0"/>
          </a:p>
          <a:p>
            <a:pPr marL="0" indent="0">
              <a:buNone/>
            </a:pPr>
            <a:r>
              <a:rPr lang="en-US" sz="2000" b="1" dirty="0" smtClean="0"/>
              <a:t>3. </a:t>
            </a:r>
            <a:r>
              <a:rPr lang="en-US" sz="2000" b="1" dirty="0"/>
              <a:t>Nature of the market and demand</a:t>
            </a:r>
            <a:r>
              <a:rPr lang="en-US" sz="2000" b="1" dirty="0" smtClean="0"/>
              <a:t>:</a:t>
            </a:r>
          </a:p>
          <a:p>
            <a:r>
              <a:rPr lang="en-US" dirty="0"/>
              <a:t>What is the expectation of the market about the product or services? What is the demand level for the product at different prices? </a:t>
            </a:r>
            <a:endParaRPr lang="en-US" dirty="0" smtClean="0"/>
          </a:p>
          <a:p>
            <a:r>
              <a:rPr lang="en-US" dirty="0" smtClean="0"/>
              <a:t>If the market is monopoly, company can charge high price for their product but if the market is perfectly competitive, company has to decide the price by taking into consideration its competitors price</a:t>
            </a:r>
          </a:p>
          <a:p>
            <a:r>
              <a:rPr lang="en-US" dirty="0" smtClean="0"/>
              <a:t>Company also has to consider demand for the product at different prices. It has to fix the selling price of his products in such a way that there will be demand for its products and at the same time their profit margin should not be affected.</a:t>
            </a:r>
            <a:endParaRPr lang="en-IN" dirty="0"/>
          </a:p>
        </p:txBody>
      </p:sp>
    </p:spTree>
    <p:extLst>
      <p:ext uri="{BB962C8B-B14F-4D97-AF65-F5344CB8AC3E}">
        <p14:creationId xmlns:p14="http://schemas.microsoft.com/office/powerpoint/2010/main" val="232816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181" y="551330"/>
            <a:ext cx="8991101" cy="6051176"/>
          </a:xfrm>
        </p:spPr>
        <p:txBody>
          <a:bodyPr>
            <a:normAutofit lnSpcReduction="10000"/>
          </a:bodyPr>
          <a:lstStyle/>
          <a:p>
            <a:pPr marL="0" indent="0" fontAlgn="base">
              <a:buNone/>
            </a:pPr>
            <a:r>
              <a:rPr lang="en-IN" sz="2000" b="1" dirty="0" smtClean="0"/>
              <a:t>4.</a:t>
            </a:r>
            <a:r>
              <a:rPr lang="en-US" sz="2000" b="1" dirty="0"/>
              <a:t> Competition:</a:t>
            </a:r>
          </a:p>
          <a:p>
            <a:pPr fontAlgn="base"/>
            <a:r>
              <a:rPr lang="en-US" dirty="0">
                <a:latin typeface="+mj-lt"/>
                <a:cs typeface="Arial" panose="020B0604020202020204" pitchFamily="34" charset="0"/>
              </a:rPr>
              <a:t>There might be pure competition (Many buyers and Sellers Who Have Little Effect on the Price), Monopolistic Competition (Many Buyers and Sellers Who Trade over a Range of Prices), Oligopolistic Competition (Few Sellers Who Are Sensitive to Each Other’s Pricing/ Marketing Strategies), or Pure Monopoly (Single Seller</a:t>
            </a:r>
            <a:r>
              <a:rPr lang="en-US" dirty="0" smtClean="0">
                <a:latin typeface="+mj-lt"/>
                <a:cs typeface="Arial" panose="020B0604020202020204" pitchFamily="34" charset="0"/>
              </a:rPr>
              <a:t>).</a:t>
            </a:r>
          </a:p>
          <a:p>
            <a:pPr fontAlgn="base"/>
            <a:r>
              <a:rPr lang="en-US" dirty="0" smtClean="0">
                <a:latin typeface="+mj-lt"/>
                <a:cs typeface="Arial" panose="020B0604020202020204" pitchFamily="34" charset="0"/>
              </a:rPr>
              <a:t> In </a:t>
            </a:r>
            <a:r>
              <a:rPr lang="en-US" dirty="0">
                <a:latin typeface="+mj-lt"/>
                <a:cs typeface="Arial" panose="020B0604020202020204" pitchFamily="34" charset="0"/>
              </a:rPr>
              <a:t>each situation price determination will be different</a:t>
            </a:r>
            <a:r>
              <a:rPr lang="en-US" dirty="0" smtClean="0">
                <a:latin typeface="+mj-lt"/>
                <a:cs typeface="Arial" panose="020B0604020202020204" pitchFamily="34" charset="0"/>
              </a:rPr>
              <a:t>.</a:t>
            </a:r>
          </a:p>
          <a:p>
            <a:pPr fontAlgn="base"/>
            <a:endParaRPr lang="en-US" dirty="0" smtClean="0">
              <a:latin typeface="+mj-lt"/>
              <a:cs typeface="Arial" panose="020B0604020202020204" pitchFamily="34" charset="0"/>
            </a:endParaRPr>
          </a:p>
          <a:p>
            <a:pPr marL="0" indent="0" fontAlgn="base">
              <a:buNone/>
            </a:pPr>
            <a:r>
              <a:rPr lang="en-US" dirty="0" smtClean="0">
                <a:latin typeface="+mj-lt"/>
                <a:cs typeface="Arial" panose="020B0604020202020204" pitchFamily="34" charset="0"/>
              </a:rPr>
              <a:t>5</a:t>
            </a:r>
            <a:r>
              <a:rPr lang="en-US" sz="2000" b="1" dirty="0" smtClean="0">
                <a:latin typeface="+mj-lt"/>
                <a:cs typeface="Arial" panose="020B0604020202020204" pitchFamily="34" charset="0"/>
              </a:rPr>
              <a:t>. </a:t>
            </a:r>
            <a:r>
              <a:rPr lang="en-IN" sz="2000" b="1" dirty="0">
                <a:latin typeface="+mj-lt"/>
              </a:rPr>
              <a:t>Willingness to Pay</a:t>
            </a:r>
            <a:r>
              <a:rPr lang="en-IN" sz="2000" b="1" dirty="0" smtClean="0">
                <a:latin typeface="+mj-lt"/>
              </a:rPr>
              <a:t>:</a:t>
            </a:r>
          </a:p>
          <a:p>
            <a:pPr fontAlgn="base"/>
            <a:r>
              <a:rPr lang="en-IN" dirty="0" smtClean="0">
                <a:latin typeface="+mj-lt"/>
                <a:cs typeface="Arial" panose="020B0604020202020204" pitchFamily="34" charset="0"/>
              </a:rPr>
              <a:t>Consumers wish whether to buy the particular product or not also affects the pricing policy of the company. </a:t>
            </a:r>
            <a:r>
              <a:rPr lang="en-IN" dirty="0">
                <a:latin typeface="+mj-lt"/>
                <a:cs typeface="Arial" panose="020B0604020202020204" pitchFamily="34" charset="0"/>
              </a:rPr>
              <a:t>I</a:t>
            </a:r>
            <a:r>
              <a:rPr lang="en-IN" dirty="0" smtClean="0">
                <a:latin typeface="+mj-lt"/>
                <a:cs typeface="Arial" panose="020B0604020202020204" pitchFamily="34" charset="0"/>
              </a:rPr>
              <a:t>f the price is very high consumer will not prefer to buy the product and vice versa.</a:t>
            </a:r>
          </a:p>
          <a:p>
            <a:pPr fontAlgn="base"/>
            <a:endParaRPr lang="en-IN" b="1" dirty="0" smtClean="0">
              <a:latin typeface="+mj-lt"/>
              <a:cs typeface="Arial" panose="020B0604020202020204" pitchFamily="34" charset="0"/>
            </a:endParaRPr>
          </a:p>
          <a:p>
            <a:pPr marL="0" indent="0" fontAlgn="base">
              <a:buNone/>
            </a:pPr>
            <a:r>
              <a:rPr lang="en-US" b="1" dirty="0" smtClean="0">
                <a:latin typeface="+mj-lt"/>
                <a:cs typeface="Arial" panose="020B0604020202020204" pitchFamily="34" charset="0"/>
              </a:rPr>
              <a:t>6. Substitutes available in the market:</a:t>
            </a:r>
          </a:p>
          <a:p>
            <a:pPr fontAlgn="base"/>
            <a:r>
              <a:rPr lang="en-US" dirty="0" smtClean="0">
                <a:latin typeface="+mj-lt"/>
                <a:cs typeface="Arial" panose="020B0604020202020204" pitchFamily="34" charset="0"/>
              </a:rPr>
              <a:t>If substitutes are available in the market, companies have to consider the prices of substitutes before determining the price of their products.</a:t>
            </a:r>
          </a:p>
          <a:p>
            <a:pPr fontAlgn="base"/>
            <a:r>
              <a:rPr lang="en-US" dirty="0" smtClean="0">
                <a:latin typeface="+mj-lt"/>
                <a:cs typeface="Arial" panose="020B0604020202020204" pitchFamily="34" charset="0"/>
              </a:rPr>
              <a:t>If the company charged high price for their product which has a substitute in the market; there will be no demand for companies product.</a:t>
            </a:r>
            <a:endParaRPr lang="en-US" dirty="0">
              <a:latin typeface="+mj-lt"/>
              <a:cs typeface="Arial" panose="020B0604020202020204" pitchFamily="34" charset="0"/>
            </a:endParaRPr>
          </a:p>
          <a:p>
            <a:pPr marL="0" indent="0">
              <a:buNone/>
            </a:pPr>
            <a:r>
              <a:rPr lang="en-IN" dirty="0" smtClean="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3937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59223"/>
            <a:ext cx="8596668" cy="694765"/>
          </a:xfrm>
        </p:spPr>
        <p:txBody>
          <a:bodyPr/>
          <a:lstStyle/>
          <a:p>
            <a:pPr algn="ctr"/>
            <a:r>
              <a:rPr lang="en-IN" dirty="0" smtClean="0"/>
              <a:t>Major Pricing Methods</a:t>
            </a:r>
            <a:endParaRPr lang="en-IN" dirty="0"/>
          </a:p>
        </p:txBody>
      </p:sp>
      <p:sp>
        <p:nvSpPr>
          <p:cNvPr id="3" name="Content Placeholder 2"/>
          <p:cNvSpPr>
            <a:spLocks noGrp="1"/>
          </p:cNvSpPr>
          <p:nvPr>
            <p:ph idx="1"/>
          </p:nvPr>
        </p:nvSpPr>
        <p:spPr>
          <a:xfrm>
            <a:off x="677334" y="2474261"/>
            <a:ext cx="8596668" cy="1801904"/>
          </a:xfrm>
        </p:spPr>
        <p:txBody>
          <a:bodyPr>
            <a:normAutofit/>
          </a:bodyPr>
          <a:lstStyle/>
          <a:p>
            <a:pPr>
              <a:buAutoNum type="arabicParenR"/>
            </a:pPr>
            <a:r>
              <a:rPr lang="en-IN" sz="2400" dirty="0" smtClean="0"/>
              <a:t>Cost – Based Pricing</a:t>
            </a:r>
          </a:p>
          <a:p>
            <a:pPr>
              <a:buAutoNum type="arabicParenR"/>
            </a:pPr>
            <a:r>
              <a:rPr lang="en-IN" sz="2400" dirty="0" smtClean="0"/>
              <a:t>Demand – Based Pricing </a:t>
            </a:r>
          </a:p>
          <a:p>
            <a:pPr>
              <a:buAutoNum type="arabicParenR"/>
            </a:pPr>
            <a:r>
              <a:rPr lang="en-IN" sz="2400" dirty="0" smtClean="0"/>
              <a:t>Competition – Based Pricing</a:t>
            </a:r>
            <a:endParaRPr lang="en-IN" sz="2400" dirty="0"/>
          </a:p>
        </p:txBody>
      </p:sp>
    </p:spTree>
    <p:extLst>
      <p:ext uri="{BB962C8B-B14F-4D97-AF65-F5344CB8AC3E}">
        <p14:creationId xmlns:p14="http://schemas.microsoft.com/office/powerpoint/2010/main" val="11767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86871"/>
            <a:ext cx="8596668" cy="627529"/>
          </a:xfrm>
        </p:spPr>
        <p:txBody>
          <a:bodyPr>
            <a:normAutofit fontScale="90000"/>
          </a:bodyPr>
          <a:lstStyle/>
          <a:p>
            <a:pPr algn="ctr"/>
            <a:r>
              <a:rPr lang="en-IN" sz="4000" b="1" dirty="0"/>
              <a:t>Cost – Based Pricing</a:t>
            </a:r>
            <a:r>
              <a:rPr lang="en-IN" dirty="0"/>
              <a:t/>
            </a:r>
            <a:br>
              <a:rPr lang="en-IN" dirty="0"/>
            </a:br>
            <a:endParaRPr lang="en-IN" dirty="0"/>
          </a:p>
        </p:txBody>
      </p:sp>
      <p:sp>
        <p:nvSpPr>
          <p:cNvPr id="3" name="Content Placeholder 2"/>
          <p:cNvSpPr>
            <a:spLocks noGrp="1"/>
          </p:cNvSpPr>
          <p:nvPr>
            <p:ph idx="1"/>
          </p:nvPr>
        </p:nvSpPr>
        <p:spPr>
          <a:xfrm>
            <a:off x="677333" y="1089212"/>
            <a:ext cx="9112126" cy="5405717"/>
          </a:xfrm>
        </p:spPr>
        <p:txBody>
          <a:bodyPr>
            <a:normAutofit fontScale="92500" lnSpcReduction="10000"/>
          </a:bodyPr>
          <a:lstStyle/>
          <a:p>
            <a:pPr algn="just"/>
            <a:r>
              <a:rPr lang="en-IN" sz="1900" b="1" dirty="0" smtClean="0"/>
              <a:t>Pricing is based on the cost of production.</a:t>
            </a:r>
          </a:p>
          <a:p>
            <a:pPr algn="just"/>
            <a:r>
              <a:rPr lang="en-IN" sz="1900" dirty="0" smtClean="0"/>
              <a:t>The </a:t>
            </a:r>
            <a:r>
              <a:rPr lang="en-IN" sz="1900" b="1" dirty="0" smtClean="0"/>
              <a:t>cost of manufacturing a product serves as the base</a:t>
            </a:r>
            <a:r>
              <a:rPr lang="en-IN" sz="1900" dirty="0" smtClean="0"/>
              <a:t> of price fixation</a:t>
            </a:r>
          </a:p>
          <a:p>
            <a:pPr algn="just"/>
            <a:r>
              <a:rPr lang="en-IN" sz="1900" dirty="0" smtClean="0"/>
              <a:t>There are different types of costs such as </a:t>
            </a:r>
            <a:r>
              <a:rPr lang="en-IN" sz="1900" b="1" dirty="0" smtClean="0"/>
              <a:t>fixed cost, variable cost, total cost, average cost and marginal cost, etc.</a:t>
            </a:r>
          </a:p>
          <a:p>
            <a:pPr algn="just"/>
            <a:r>
              <a:rPr lang="en-IN" sz="1900" dirty="0" smtClean="0"/>
              <a:t>An analytical study of these costs must be made for determining the market price of a product.</a:t>
            </a:r>
          </a:p>
          <a:p>
            <a:pPr algn="just"/>
            <a:r>
              <a:rPr lang="en-IN" sz="1900" dirty="0" smtClean="0"/>
              <a:t>For pricing purpose, the </a:t>
            </a:r>
            <a:r>
              <a:rPr lang="en-IN" sz="1900" b="1" dirty="0" smtClean="0"/>
              <a:t>concept of total cost </a:t>
            </a:r>
            <a:r>
              <a:rPr lang="en-IN" sz="1900" dirty="0" smtClean="0"/>
              <a:t>is used.</a:t>
            </a:r>
          </a:p>
          <a:p>
            <a:pPr algn="just"/>
            <a:r>
              <a:rPr lang="en-IN" sz="1900" dirty="0"/>
              <a:t>Every manufacturer will like to cover the cost of production and some margin of profit from the price charged to consumers</a:t>
            </a:r>
          </a:p>
          <a:p>
            <a:pPr algn="just"/>
            <a:r>
              <a:rPr lang="en-IN" sz="1900" dirty="0"/>
              <a:t>There will be loss to the manufacturer if the cost of production is not covered in the price charged.</a:t>
            </a:r>
          </a:p>
          <a:p>
            <a:pPr algn="just"/>
            <a:r>
              <a:rPr lang="en-IN" sz="1900" dirty="0"/>
              <a:t>When the company adds expected profit to the cost of production; this pricing method is also called as </a:t>
            </a:r>
            <a:r>
              <a:rPr lang="en-IN" sz="1900" b="1" dirty="0"/>
              <a:t>cost plus or target pricing method.</a:t>
            </a:r>
            <a:endParaRPr lang="en-IN" sz="1900" dirty="0"/>
          </a:p>
          <a:p>
            <a:pPr algn="just"/>
            <a:r>
              <a:rPr lang="en-IN" sz="1900" dirty="0"/>
              <a:t>Cost based pricing provides the floor below which any sale would mean loss to the company.</a:t>
            </a:r>
          </a:p>
          <a:p>
            <a:pPr algn="just"/>
            <a:r>
              <a:rPr lang="en-IN" sz="1900" dirty="0"/>
              <a:t>Hence cost based price is also called as “floor price”.</a:t>
            </a:r>
          </a:p>
          <a:p>
            <a:endParaRPr lang="en-IN" sz="2000" dirty="0"/>
          </a:p>
          <a:p>
            <a:endParaRPr lang="en-IN" sz="2000" b="1" dirty="0"/>
          </a:p>
        </p:txBody>
      </p:sp>
    </p:spTree>
    <p:extLst>
      <p:ext uri="{BB962C8B-B14F-4D97-AF65-F5344CB8AC3E}">
        <p14:creationId xmlns:p14="http://schemas.microsoft.com/office/powerpoint/2010/main" val="452858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31260"/>
            <a:ext cx="8596668" cy="3738282"/>
          </a:xfrm>
        </p:spPr>
        <p:txBody>
          <a:bodyPr/>
          <a:lstStyle/>
          <a:p>
            <a:pPr marL="0" indent="0">
              <a:buNone/>
            </a:pPr>
            <a:r>
              <a:rPr lang="en-IN" b="1" dirty="0"/>
              <a:t>Under cost based pricing methods, there are different methods of determining price on the basis of </a:t>
            </a:r>
            <a:r>
              <a:rPr lang="en-IN" b="1" dirty="0" smtClean="0"/>
              <a:t>cost. They are:</a:t>
            </a:r>
            <a:endParaRPr lang="en-IN" b="1" dirty="0"/>
          </a:p>
          <a:p>
            <a:pPr>
              <a:buAutoNum type="arabicPeriod"/>
            </a:pPr>
            <a:r>
              <a:rPr lang="en-IN" b="1" dirty="0"/>
              <a:t>Cost plus pricing method</a:t>
            </a:r>
          </a:p>
          <a:p>
            <a:pPr>
              <a:buAutoNum type="arabicPeriod"/>
            </a:pPr>
            <a:r>
              <a:rPr lang="en-IN" b="1" dirty="0"/>
              <a:t>Marginal cost or incremental cost pricing method</a:t>
            </a:r>
          </a:p>
          <a:p>
            <a:pPr>
              <a:buAutoNum type="arabicPeriod"/>
            </a:pPr>
            <a:r>
              <a:rPr lang="en-IN" b="1" dirty="0"/>
              <a:t>Break even point or B.E.P. pricing method</a:t>
            </a:r>
          </a:p>
          <a:p>
            <a:pPr>
              <a:buAutoNum type="arabicPeriod"/>
            </a:pPr>
            <a:r>
              <a:rPr lang="en-IN" b="1" dirty="0"/>
              <a:t>Rate of Return or Target Pricing Method</a:t>
            </a:r>
          </a:p>
          <a:p>
            <a:pPr>
              <a:buAutoNum type="arabicPeriod"/>
            </a:pPr>
            <a:r>
              <a:rPr lang="en-IN" b="1" dirty="0" smtClean="0"/>
              <a:t>Below </a:t>
            </a:r>
            <a:r>
              <a:rPr lang="en-IN" b="1" dirty="0"/>
              <a:t>cost pricing method</a:t>
            </a:r>
          </a:p>
          <a:p>
            <a:endParaRPr lang="en-IN" dirty="0"/>
          </a:p>
        </p:txBody>
      </p:sp>
    </p:spTree>
    <p:extLst>
      <p:ext uri="{BB962C8B-B14F-4D97-AF65-F5344CB8AC3E}">
        <p14:creationId xmlns:p14="http://schemas.microsoft.com/office/powerpoint/2010/main" val="1962959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1353</TotalTime>
  <Words>4062</Words>
  <Application>Microsoft Office PowerPoint</Application>
  <PresentationFormat>Widescreen</PresentationFormat>
  <Paragraphs>281</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Trebuchet MS</vt:lpstr>
      <vt:lpstr>Wingdings 3</vt:lpstr>
      <vt:lpstr>Facet</vt:lpstr>
      <vt:lpstr>Unit II PRICING  </vt:lpstr>
      <vt:lpstr>CONCEPT &amp; MEANING OF PRICING</vt:lpstr>
      <vt:lpstr>IMPORTANCE OF PRICING</vt:lpstr>
      <vt:lpstr>Factors influencing pricing</vt:lpstr>
      <vt:lpstr>PowerPoint Presentation</vt:lpstr>
      <vt:lpstr>PowerPoint Presentation</vt:lpstr>
      <vt:lpstr>Major Pricing Methods</vt:lpstr>
      <vt:lpstr>Cost – Based Pricing </vt:lpstr>
      <vt:lpstr>PowerPoint Presentation</vt:lpstr>
      <vt:lpstr>PowerPoint Presentation</vt:lpstr>
      <vt:lpstr>PowerPoint Presentation</vt:lpstr>
      <vt:lpstr>Advantages of cost based pricing</vt:lpstr>
      <vt:lpstr>Limitations of cost based pricing</vt:lpstr>
      <vt:lpstr>2. Demand Based Pricing:</vt:lpstr>
      <vt:lpstr>Methods under Demand Based Pricing: </vt:lpstr>
      <vt:lpstr>PowerPoint Presentation</vt:lpstr>
      <vt:lpstr>Advantages and Disadvantage of Demand Based Pricing Method</vt:lpstr>
      <vt:lpstr>3. Competition Based Pricing</vt:lpstr>
      <vt:lpstr>PowerPoint Presentation</vt:lpstr>
      <vt:lpstr>Pricing Methods under Competition Based Pricing</vt:lpstr>
      <vt:lpstr>PowerPoint Presentation</vt:lpstr>
      <vt:lpstr>PowerPoint Presentation</vt:lpstr>
      <vt:lpstr>PRICING POLICIES</vt:lpstr>
      <vt:lpstr>1. Skimming Pricing</vt:lpstr>
      <vt:lpstr>Suitability:</vt:lpstr>
      <vt:lpstr>Advantages of Skimming pricing</vt:lpstr>
      <vt:lpstr>Disadvantages of Skimming pricing</vt:lpstr>
      <vt:lpstr>Penetration Pricing</vt:lpstr>
      <vt:lpstr>Suitability:</vt:lpstr>
      <vt:lpstr>Advantages of Penetration Pricing:</vt:lpstr>
      <vt:lpstr>Disadvantages of Penetration Pricing:</vt:lpstr>
      <vt:lpstr>3. Geographical/Geographic Pricing:</vt:lpstr>
      <vt:lpstr>PowerPoint Presentation</vt:lpstr>
      <vt:lpstr>PowerPoint Presentation</vt:lpstr>
      <vt:lpstr>PowerPoint Presentation</vt:lpstr>
      <vt:lpstr>PowerPoint Presentation</vt:lpstr>
      <vt:lpstr>4. Leader Price Policy/Follow the Leader Pricing</vt:lpstr>
      <vt:lpstr>5. Psychological Price Policy: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 PRICING</dc:title>
  <dc:creator>dell</dc:creator>
  <cp:lastModifiedBy>dell</cp:lastModifiedBy>
  <cp:revision>97</cp:revision>
  <dcterms:created xsi:type="dcterms:W3CDTF">2018-07-08T23:46:57Z</dcterms:created>
  <dcterms:modified xsi:type="dcterms:W3CDTF">2018-07-21T04:44:49Z</dcterms:modified>
</cp:coreProperties>
</file>