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8" r:id="rId23"/>
    <p:sldId id="280" r:id="rId24"/>
    <p:sldId id="282" r:id="rId25"/>
    <p:sldId id="283" r:id="rId26"/>
    <p:sldId id="285" r:id="rId27"/>
    <p:sldId id="286" r:id="rId28"/>
    <p:sldId id="288" r:id="rId29"/>
    <p:sldId id="292" r:id="rId30"/>
    <p:sldId id="296" r:id="rId31"/>
    <p:sldId id="297" r:id="rId32"/>
    <p:sldId id="293" r:id="rId33"/>
    <p:sldId id="294" r:id="rId34"/>
    <p:sldId id="299" r:id="rId35"/>
    <p:sldId id="300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5" r:id="rId47"/>
    <p:sldId id="316" r:id="rId48"/>
    <p:sldId id="317" r:id="rId49"/>
    <p:sldId id="318" r:id="rId50"/>
    <p:sldId id="319" r:id="rId51"/>
    <p:sldId id="313" r:id="rId52"/>
    <p:sldId id="320" r:id="rId53"/>
    <p:sldId id="321" r:id="rId54"/>
    <p:sldId id="322" r:id="rId55"/>
    <p:sldId id="323" r:id="rId56"/>
    <p:sldId id="324" r:id="rId57"/>
    <p:sldId id="325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64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183F5-E6C8-4537-9A73-76E83E1F82CC}" type="datetimeFigureOut">
              <a:rPr lang="en-IN" smtClean="0"/>
              <a:t>01-07-2019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6BC5C-741B-4A2A-9A65-C181A604E67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44793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6BC5C-741B-4A2A-9A65-C181A604E67D}" type="slidenum">
              <a:rPr lang="en-IN" smtClean="0"/>
              <a:t>37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4590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6BC5C-741B-4A2A-9A65-C181A604E67D}" type="slidenum">
              <a:rPr lang="en-IN" smtClean="0"/>
              <a:t>50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8517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E138-6CFC-4888-8400-D14AB05BA241}" type="datetimeFigureOut">
              <a:rPr lang="en-IN" smtClean="0"/>
              <a:t>01-07-2019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4A1F-0606-44ED-85C8-D46E537A4AD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E138-6CFC-4888-8400-D14AB05BA241}" type="datetimeFigureOut">
              <a:rPr lang="en-IN" smtClean="0"/>
              <a:t>01-07-2019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4A1F-0606-44ED-85C8-D46E537A4AD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E138-6CFC-4888-8400-D14AB05BA241}" type="datetimeFigureOut">
              <a:rPr lang="en-IN" smtClean="0"/>
              <a:t>01-07-2019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4A1F-0606-44ED-85C8-D46E537A4AD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E138-6CFC-4888-8400-D14AB05BA241}" type="datetimeFigureOut">
              <a:rPr lang="en-IN" smtClean="0"/>
              <a:t>01-07-2019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4A1F-0606-44ED-85C8-D46E537A4AD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E138-6CFC-4888-8400-D14AB05BA241}" type="datetimeFigureOut">
              <a:rPr lang="en-IN" smtClean="0"/>
              <a:t>01-07-2019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4A1F-0606-44ED-85C8-D46E537A4AD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E138-6CFC-4888-8400-D14AB05BA241}" type="datetimeFigureOut">
              <a:rPr lang="en-IN" smtClean="0"/>
              <a:t>01-07-2019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4A1F-0606-44ED-85C8-D46E537A4AD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E138-6CFC-4888-8400-D14AB05BA241}" type="datetimeFigureOut">
              <a:rPr lang="en-IN" smtClean="0"/>
              <a:t>01-07-2019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4A1F-0606-44ED-85C8-D46E537A4AD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E138-6CFC-4888-8400-D14AB05BA241}" type="datetimeFigureOut">
              <a:rPr lang="en-IN" smtClean="0"/>
              <a:t>01-07-2019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4A1F-0606-44ED-85C8-D46E537A4AD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E138-6CFC-4888-8400-D14AB05BA241}" type="datetimeFigureOut">
              <a:rPr lang="en-IN" smtClean="0"/>
              <a:t>01-07-2019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4A1F-0606-44ED-85C8-D46E537A4AD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E138-6CFC-4888-8400-D14AB05BA241}" type="datetimeFigureOut">
              <a:rPr lang="en-IN" smtClean="0"/>
              <a:t>01-07-2019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4A1F-0606-44ED-85C8-D46E537A4AD4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E138-6CFC-4888-8400-D14AB05BA241}" type="datetimeFigureOut">
              <a:rPr lang="en-IN" smtClean="0"/>
              <a:t>01-07-2019</a:t>
            </a:fld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D54A1F-0606-44ED-85C8-D46E537A4AD4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DD54A1F-0606-44ED-85C8-D46E537A4AD4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A87E138-6CFC-4888-8400-D14AB05BA241}" type="datetimeFigureOut">
              <a:rPr lang="en-IN" smtClean="0"/>
              <a:t>01-07-2019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Introduction to MANAGEMENT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095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7753672" cy="6068144"/>
          </a:xfrm>
        </p:spPr>
        <p:txBody>
          <a:bodyPr/>
          <a:lstStyle/>
          <a:p>
            <a:pPr marL="114300" indent="0">
              <a:buNone/>
            </a:pPr>
            <a:r>
              <a:rPr lang="en-IN" b="1" dirty="0" smtClean="0"/>
              <a:t>3. Develops Cordial industrial relations: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Management develops cordial industrial relations , </a:t>
            </a:r>
            <a:r>
              <a:rPr lang="en-IN" dirty="0" smtClean="0">
                <a:solidFill>
                  <a:srgbClr val="FF0000"/>
                </a:solidFill>
              </a:rPr>
              <a:t>ensures better life &amp; welfare to employees &amp; raises their morale through suitable incentives..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By maintaining peace management contributes to increase productivity.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This is achieved by striking a balance between the demand of employees &amp; expectations of management.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Participative management in any form is found useful in maintaining cordial industrial relations.</a:t>
            </a:r>
          </a:p>
          <a:p>
            <a:pPr marL="114300" indent="0">
              <a:buNone/>
            </a:pPr>
            <a:r>
              <a:rPr lang="en-IN" b="1" dirty="0" smtClean="0"/>
              <a:t>4. Facilitates employee motivation: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Management </a:t>
            </a:r>
            <a:r>
              <a:rPr lang="en-IN" dirty="0" smtClean="0">
                <a:solidFill>
                  <a:srgbClr val="FF0000"/>
                </a:solidFill>
              </a:rPr>
              <a:t>motivates employees to take more interest &amp; initiative in the work assigned &amp; contribute for raising productivity &amp; profitability </a:t>
            </a:r>
            <a:r>
              <a:rPr lang="en-IN" dirty="0" smtClean="0"/>
              <a:t>of the enterprise.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It creates a work environment of trust, confidence &amp; teamwork </a:t>
            </a:r>
          </a:p>
          <a:p>
            <a:pPr marL="114300" indent="0">
              <a:buNone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8259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280920" cy="5949280"/>
          </a:xfrm>
        </p:spPr>
        <p:txBody>
          <a:bodyPr/>
          <a:lstStyle/>
          <a:p>
            <a:pPr marL="114300" indent="0">
              <a:buNone/>
            </a:pPr>
            <a:r>
              <a:rPr lang="en-IN" b="1" dirty="0" smtClean="0"/>
              <a:t>5) Social benefits: </a:t>
            </a:r>
          </a:p>
          <a:p>
            <a:pPr marL="114300" indent="0">
              <a:buNone/>
            </a:pPr>
            <a:r>
              <a:rPr lang="en-IN" dirty="0" smtClean="0"/>
              <a:t>Society gets the benefits of efficient management in terms of </a:t>
            </a:r>
            <a:r>
              <a:rPr lang="en-IN" dirty="0" smtClean="0">
                <a:solidFill>
                  <a:srgbClr val="FF0000"/>
                </a:solidFill>
              </a:rPr>
              <a:t>industrial development, consumer satisfaction &amp; proper discharge of social responsibility.</a:t>
            </a:r>
          </a:p>
          <a:p>
            <a:pPr marL="114300" indent="0">
              <a:buNone/>
            </a:pPr>
            <a:r>
              <a:rPr lang="en-IN" dirty="0" smtClean="0"/>
              <a:t>Management has to ensure that the benefits of business are made available to every person in the society.</a:t>
            </a:r>
          </a:p>
          <a:p>
            <a:pPr marL="114300" indent="0">
              <a:buNone/>
            </a:pPr>
            <a:endParaRPr lang="en-IN" dirty="0"/>
          </a:p>
          <a:p>
            <a:pPr marL="114300" indent="0">
              <a:buNone/>
            </a:pPr>
            <a:r>
              <a:rPr lang="en-IN" b="1" dirty="0" smtClean="0"/>
              <a:t>6) Expansion of business</a:t>
            </a:r>
          </a:p>
          <a:p>
            <a:pPr marL="114300" indent="0">
              <a:buNone/>
            </a:pPr>
            <a:r>
              <a:rPr lang="en-IN" dirty="0" smtClean="0"/>
              <a:t>Expansion, growth &amp; diversification  of a business unit are possible through efficient management.</a:t>
            </a:r>
            <a:endParaRPr lang="en-IN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IN" dirty="0" smtClean="0">
                <a:solidFill>
                  <a:srgbClr val="FF0000"/>
                </a:solidFill>
              </a:rPr>
              <a:t>Growth &amp; expansion pursue an increase in size &amp; enhancement of operations.</a:t>
            </a:r>
          </a:p>
          <a:p>
            <a:pPr marL="114300" indent="0">
              <a:buNone/>
            </a:pPr>
            <a:endParaRPr lang="en-IN" dirty="0" smtClean="0"/>
          </a:p>
          <a:p>
            <a:pPr marL="114300" indent="0">
              <a:buNone/>
            </a:pPr>
            <a:endParaRPr lang="en-IN" dirty="0" smtClean="0"/>
          </a:p>
          <a:p>
            <a:pPr marL="114300" indent="0">
              <a:buNone/>
            </a:pPr>
            <a:endParaRPr lang="en-IN" dirty="0" smtClean="0"/>
          </a:p>
          <a:p>
            <a:pPr marL="114300" indent="0">
              <a:buNone/>
            </a:pPr>
            <a:endParaRPr lang="en-IN" dirty="0" smtClean="0"/>
          </a:p>
          <a:p>
            <a:pPr marL="114300" indent="0">
              <a:buNone/>
            </a:pPr>
            <a:endParaRPr lang="en-IN" dirty="0" smtClean="0"/>
          </a:p>
          <a:p>
            <a:pPr marL="11430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23827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7825680" cy="6140152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IN" b="1" dirty="0"/>
              <a:t>7)Develops team spirit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Mgmt. develops team spirit &amp; raises overall efficiency of a business enterprise.</a:t>
            </a:r>
          </a:p>
          <a:p>
            <a:pPr>
              <a:buFont typeface="Wingdings" pitchFamily="2" charset="2"/>
              <a:buChar char="Ø"/>
            </a:pPr>
            <a:r>
              <a:rPr lang="en-IN" dirty="0"/>
              <a:t>Employees need the </a:t>
            </a:r>
            <a:r>
              <a:rPr lang="en-IN" dirty="0">
                <a:solidFill>
                  <a:srgbClr val="FF0000"/>
                </a:solidFill>
              </a:rPr>
              <a:t>spirit of loyalty &amp; devotion to the group to which they belong</a:t>
            </a:r>
            <a:r>
              <a:rPr lang="en-IN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The manager has to </a:t>
            </a:r>
            <a:r>
              <a:rPr lang="en-IN" dirty="0" smtClean="0">
                <a:solidFill>
                  <a:srgbClr val="FF0000"/>
                </a:solidFill>
              </a:rPr>
              <a:t>develop team spirit among his subordinates</a:t>
            </a:r>
            <a:r>
              <a:rPr lang="en-IN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Team spirit brings loyalty, dedication &amp; commitment on the part of subordinates.</a:t>
            </a:r>
          </a:p>
          <a:p>
            <a:pPr>
              <a:buFont typeface="Wingdings" pitchFamily="2" charset="2"/>
              <a:buChar char="Ø"/>
            </a:pPr>
            <a:r>
              <a:rPr lang="en-IN" b="1" dirty="0" smtClean="0">
                <a:solidFill>
                  <a:srgbClr val="FF0000"/>
                </a:solidFill>
              </a:rPr>
              <a:t>Harmony among the employees act as  a source of strength.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  <a:p>
            <a:pPr marL="114300" indent="0">
              <a:buNone/>
            </a:pPr>
            <a:r>
              <a:rPr lang="en-IN" b="1" dirty="0" smtClean="0"/>
              <a:t>8)Ensures effective use of managers: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Managers makes things happen . They do not watch things happening.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They convert scarce resources into useful output.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Their jobs are open ended.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They attend to specific issues  &amp; allocate their time to the urgent matters.</a:t>
            </a:r>
          </a:p>
          <a:p>
            <a:pPr marL="114300" indent="0">
              <a:buNone/>
            </a:pPr>
            <a:endParaRPr lang="en-IN" dirty="0"/>
          </a:p>
          <a:p>
            <a:pPr marL="114300" indent="0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53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7753672" cy="5636096"/>
          </a:xfrm>
        </p:spPr>
        <p:txBody>
          <a:bodyPr/>
          <a:lstStyle/>
          <a:p>
            <a:pPr marL="114300" indent="0">
              <a:buNone/>
            </a:pPr>
            <a:r>
              <a:rPr lang="en-IN" b="1" dirty="0" smtClean="0"/>
              <a:t>9) Miscellaneous Benefits</a:t>
            </a:r>
          </a:p>
          <a:p>
            <a:pPr marL="114300" indent="0">
              <a:buNone/>
            </a:pPr>
            <a:r>
              <a:rPr lang="en-IN" dirty="0" smtClean="0"/>
              <a:t>a) Sound Mgmt. ensures smooth &amp; orderly functioning of an organisation.</a:t>
            </a:r>
          </a:p>
          <a:p>
            <a:pPr marL="114300" indent="0">
              <a:buNone/>
            </a:pPr>
            <a:r>
              <a:rPr lang="en-IN" dirty="0" smtClean="0"/>
              <a:t>b) Reduces labour turnover &amp; labour Absenteeism</a:t>
            </a:r>
          </a:p>
          <a:p>
            <a:pPr marL="114300" indent="0">
              <a:buNone/>
            </a:pPr>
            <a:r>
              <a:rPr lang="en-IN" dirty="0" smtClean="0"/>
              <a:t>c) Creates sound organisation with capacity to face any adverse situation easily &amp; with confidence.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470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Management &amp; Administration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 the initial stage of Mgmt. Development , no distinction was made between the terms Mgmt. and administration &amp; both the terms were used interchangeable.</a:t>
            </a:r>
          </a:p>
          <a:p>
            <a:r>
              <a:rPr lang="en-IN" dirty="0" smtClean="0"/>
              <a:t>It was in !923 that the terminology conflict between the two terms was raised by OLIVER SHELDON in his book “ The Philosophy of MGMT. </a:t>
            </a:r>
          </a:p>
          <a:p>
            <a:r>
              <a:rPr lang="en-IN" dirty="0" smtClean="0"/>
              <a:t>Where he advocated administration as Decision – making function &amp; Management as execution function. </a:t>
            </a:r>
          </a:p>
          <a:p>
            <a:r>
              <a:rPr lang="en-IN" dirty="0" smtClean="0"/>
              <a:t>This view of OLIVER SHELDON was supported by others thereafter.</a:t>
            </a:r>
          </a:p>
          <a:p>
            <a:r>
              <a:rPr lang="en-IN" dirty="0" smtClean="0"/>
              <a:t>As a result three approaches to the relationship between management &amp; administration developed.</a:t>
            </a:r>
          </a:p>
          <a:p>
            <a:r>
              <a:rPr lang="en-IN" dirty="0" smtClean="0"/>
              <a:t>These approaches are :</a:t>
            </a:r>
          </a:p>
        </p:txBody>
      </p:sp>
    </p:spTree>
    <p:extLst>
      <p:ext uri="{BB962C8B-B14F-4D97-AF65-F5344CB8AC3E}">
        <p14:creationId xmlns:p14="http://schemas.microsoft.com/office/powerpoint/2010/main" val="420470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dirty="0" smtClean="0"/>
              <a:t>a) Administration is above Management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According to many thinkers, </a:t>
            </a:r>
            <a:r>
              <a:rPr lang="en-IN" b="1" dirty="0" smtClean="0"/>
              <a:t>administration is higher level function which relates to policy formulation </a:t>
            </a:r>
            <a:r>
              <a:rPr lang="en-IN" dirty="0" smtClean="0"/>
              <a:t>while </a:t>
            </a:r>
            <a:r>
              <a:rPr lang="en-IN" b="1" dirty="0" smtClean="0"/>
              <a:t>management is lower level function concerned with the performing of lower level function concerned with the execution of policy within </a:t>
            </a:r>
            <a:r>
              <a:rPr lang="en-IN" dirty="0" smtClean="0"/>
              <a:t>the limits set by the administration.</a:t>
            </a:r>
          </a:p>
          <a:p>
            <a:r>
              <a:rPr lang="en-IN" dirty="0" smtClean="0"/>
              <a:t>The top level management is concerned with the performing of administrative functions while managers at lower levels are mainly concerned with executive function. </a:t>
            </a:r>
          </a:p>
          <a:p>
            <a:r>
              <a:rPr lang="en-IN" dirty="0" smtClean="0"/>
              <a:t>The general view is that administration deals with  policy formulation while management relates to policy execution. </a:t>
            </a:r>
          </a:p>
          <a:p>
            <a:r>
              <a:rPr lang="en-IN" dirty="0" smtClean="0"/>
              <a:t>Both activities are not the same.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527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066130"/>
          </a:xfrm>
        </p:spPr>
        <p:txBody>
          <a:bodyPr/>
          <a:lstStyle/>
          <a:p>
            <a:r>
              <a:rPr lang="en-IN" sz="2400" dirty="0" smtClean="0"/>
              <a:t>This is made clear in the following figure: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820" y="1484784"/>
            <a:ext cx="7716572" cy="4104456"/>
          </a:xfrm>
        </p:spPr>
        <p:txBody>
          <a:bodyPr/>
          <a:lstStyle/>
          <a:p>
            <a:pPr marL="114300" indent="0">
              <a:buNone/>
            </a:pPr>
            <a:r>
              <a:rPr lang="en-IN" dirty="0" smtClean="0"/>
              <a:t>     Top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887221" y="1695337"/>
            <a:ext cx="5688632" cy="30963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1907704" y="191683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Policy Formulation 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5241687" y="423038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Policy Execution</a:t>
            </a:r>
            <a:endParaRPr lang="en-IN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796689" y="1721592"/>
            <a:ext cx="5657475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99592" y="4448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Lower </a:t>
            </a:r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306896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        Middle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-11895" y="2914689"/>
            <a:ext cx="1008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Levels 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Of  </a:t>
            </a:r>
            <a:r>
              <a:rPr lang="en-IN" sz="2000" b="1" dirty="0" smtClean="0">
                <a:solidFill>
                  <a:srgbClr val="FF0000"/>
                </a:solidFill>
              </a:rPr>
              <a:t>MGMT.</a:t>
            </a:r>
            <a:endParaRPr lang="en-IN" sz="2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55776" y="5013176"/>
            <a:ext cx="3874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                Management Function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95737" y="5949280"/>
            <a:ext cx="4234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Management Function s at different levels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4308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Administration as a part of Mgmt.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Administration  becomes a subordinate function to overall management function.</a:t>
            </a:r>
          </a:p>
          <a:p>
            <a:r>
              <a:rPr lang="en-IN" sz="2400" dirty="0" smtClean="0"/>
              <a:t>This approach is exactly opposite to previous analysis under which administration is above Mgmt.</a:t>
            </a:r>
          </a:p>
          <a:p>
            <a:r>
              <a:rPr lang="en-IN" sz="2400" dirty="0" smtClean="0"/>
              <a:t>Administration is concerned with day-to-day functions &amp; is a part of mgmt.</a:t>
            </a:r>
          </a:p>
          <a:p>
            <a:r>
              <a:rPr lang="en-IN" sz="2400" dirty="0" smtClean="0"/>
              <a:t>Management is given higher status &amp; administration is given lower / subordinate position as per this view.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36784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620000" cy="1143000"/>
          </a:xfrm>
        </p:spPr>
        <p:txBody>
          <a:bodyPr/>
          <a:lstStyle/>
          <a:p>
            <a:r>
              <a:rPr lang="en-IN" sz="2800" dirty="0" smtClean="0"/>
              <a:t>Management And Administration are Same/identical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7848872" cy="5832648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Both involve the same functions, objectives &amp; principles</a:t>
            </a:r>
          </a:p>
          <a:p>
            <a:pPr algn="just"/>
            <a:r>
              <a:rPr lang="en-IN" dirty="0" smtClean="0"/>
              <a:t>There is no difference between the two. </a:t>
            </a:r>
          </a:p>
          <a:p>
            <a:pPr algn="just"/>
            <a:r>
              <a:rPr lang="en-IN" dirty="0" smtClean="0"/>
              <a:t>They are used interchangeably. As both involve the same principles &amp; functions.</a:t>
            </a:r>
          </a:p>
          <a:p>
            <a:pPr algn="just"/>
            <a:r>
              <a:rPr lang="en-IN" dirty="0" smtClean="0"/>
              <a:t>Practicing managers &amp; management writers do not make any distinction between </a:t>
            </a:r>
            <a:r>
              <a:rPr lang="en-IN" b="1" dirty="0" smtClean="0"/>
              <a:t>administration as determining policies </a:t>
            </a:r>
          </a:p>
          <a:p>
            <a:pPr marL="114300" indent="0" algn="just">
              <a:buNone/>
            </a:pPr>
            <a:r>
              <a:rPr lang="en-IN" dirty="0" smtClean="0"/>
              <a:t>&amp; </a:t>
            </a:r>
            <a:r>
              <a:rPr lang="en-IN" b="1" dirty="0" smtClean="0"/>
              <a:t>management as implementing them or vice versa.</a:t>
            </a:r>
          </a:p>
          <a:p>
            <a:pPr algn="just">
              <a:buFont typeface="Wingdings" pitchFamily="2" charset="2"/>
              <a:buChar char="§"/>
            </a:pPr>
            <a:r>
              <a:rPr lang="en-IN" dirty="0" smtClean="0"/>
              <a:t>They prefer to use only one term name “MANAGEMENT” to indicate both the determination of policies as well as their implementations. </a:t>
            </a:r>
          </a:p>
          <a:p>
            <a:pPr algn="just">
              <a:buFont typeface="Wingdings" pitchFamily="2" charset="2"/>
              <a:buChar char="§"/>
            </a:pPr>
            <a:r>
              <a:rPr lang="en-IN" dirty="0" smtClean="0"/>
              <a:t>Henry </a:t>
            </a:r>
            <a:r>
              <a:rPr lang="en-IN" dirty="0"/>
              <a:t>F</a:t>
            </a:r>
            <a:r>
              <a:rPr lang="en-IN" dirty="0" smtClean="0"/>
              <a:t>ayol states that the term administration is used for </a:t>
            </a:r>
            <a:r>
              <a:rPr lang="en-IN" b="1" dirty="0" smtClean="0"/>
              <a:t>executive functions in government departments While Mgmt. is used for same functions in business organisations. </a:t>
            </a:r>
          </a:p>
          <a:p>
            <a:pPr algn="just">
              <a:buFont typeface="Wingdings" pitchFamily="2" charset="2"/>
              <a:buChar char="§"/>
            </a:pPr>
            <a:r>
              <a:rPr lang="en-IN" b="1" dirty="0" smtClean="0"/>
              <a:t>The distinction between the terms is irrelevant in the present context as the terms are now used interchangeably</a:t>
            </a:r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8134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Levels of Management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064896" cy="558924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They are Convenient /platform layers created for the purpose of managing the activities of the business in an efficient manner.</a:t>
            </a:r>
          </a:p>
          <a:p>
            <a:pPr algn="just"/>
            <a:r>
              <a:rPr lang="en-IN" dirty="0" smtClean="0"/>
              <a:t>These layers/levels bring division of  work within the organisation structure.</a:t>
            </a:r>
          </a:p>
          <a:p>
            <a:pPr algn="just"/>
            <a:r>
              <a:rPr lang="en-IN" dirty="0" smtClean="0"/>
              <a:t>The managers at different levels are given specific  functions &amp; their functions are also properly coordinated .</a:t>
            </a:r>
          </a:p>
          <a:p>
            <a:pPr algn="just"/>
            <a:r>
              <a:rPr lang="en-IN" dirty="0" smtClean="0"/>
              <a:t>Such levels are introduced in all types of organisations as they offer convenience in decision making &amp; also in execution of decision taken.</a:t>
            </a:r>
          </a:p>
          <a:p>
            <a:pPr algn="just"/>
            <a:r>
              <a:rPr lang="en-IN" dirty="0" smtClean="0"/>
              <a:t>There are three levels of management in an organisational hierarchy of authority.</a:t>
            </a:r>
          </a:p>
          <a:p>
            <a:r>
              <a:rPr lang="en-IN" dirty="0" smtClean="0"/>
              <a:t>These levels are :</a:t>
            </a:r>
          </a:p>
          <a:p>
            <a:pPr marL="114300" indent="0">
              <a:buNone/>
            </a:pPr>
            <a:r>
              <a:rPr lang="en-IN" dirty="0" smtClean="0"/>
              <a:t>a) TOP LEVEL MGMT.</a:t>
            </a:r>
          </a:p>
          <a:p>
            <a:pPr marL="114300" indent="0">
              <a:buNone/>
            </a:pPr>
            <a:r>
              <a:rPr lang="en-IN" dirty="0" smtClean="0"/>
              <a:t> b) MIDDLE LEVEL MGMT.</a:t>
            </a:r>
          </a:p>
          <a:p>
            <a:pPr marL="114300" indent="0">
              <a:buNone/>
            </a:pPr>
            <a:r>
              <a:rPr lang="en-IN" dirty="0" smtClean="0"/>
              <a:t>c) LOWER LEVEL MGMT.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238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7681664" cy="513204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Management is </a:t>
            </a:r>
            <a:r>
              <a:rPr lang="en-IN" sz="2800" b="1" dirty="0" smtClean="0">
                <a:solidFill>
                  <a:srgbClr val="FF0000"/>
                </a:solidFill>
              </a:rPr>
              <a:t>essential</a:t>
            </a:r>
            <a:r>
              <a:rPr lang="en-IN" sz="2800" b="1" dirty="0" smtClean="0"/>
              <a:t> for the conduct of any activity </a:t>
            </a:r>
            <a:r>
              <a:rPr lang="en-IN" sz="2800" dirty="0" smtClean="0"/>
              <a:t>in an orderly manner.</a:t>
            </a:r>
          </a:p>
          <a:p>
            <a:pPr algn="just"/>
            <a:r>
              <a:rPr lang="en-IN" sz="2800" dirty="0" smtClean="0"/>
              <a:t>It is a </a:t>
            </a:r>
            <a:r>
              <a:rPr lang="en-IN" sz="2800" b="1" dirty="0" smtClean="0">
                <a:solidFill>
                  <a:srgbClr val="FF0000"/>
                </a:solidFill>
              </a:rPr>
              <a:t>vital function </a:t>
            </a:r>
            <a:r>
              <a:rPr lang="en-IN" sz="2800" b="1" dirty="0" smtClean="0"/>
              <a:t>concerned with all aspects of working of an enterprise</a:t>
            </a:r>
          </a:p>
          <a:p>
            <a:pPr algn="just"/>
            <a:r>
              <a:rPr lang="en-IN" sz="2800" dirty="0" smtClean="0"/>
              <a:t>In the present dynamic business world, </a:t>
            </a:r>
            <a:r>
              <a:rPr lang="en-IN" sz="2800" b="1" dirty="0" smtClean="0"/>
              <a:t>survival, stability and prosperity </a:t>
            </a:r>
            <a:r>
              <a:rPr lang="en-IN" sz="2800" dirty="0" smtClean="0"/>
              <a:t>of business units depends on their </a:t>
            </a:r>
            <a:r>
              <a:rPr lang="en-IN" sz="2800" dirty="0" smtClean="0">
                <a:solidFill>
                  <a:srgbClr val="FF0000"/>
                </a:solidFill>
              </a:rPr>
              <a:t>efficient management.</a:t>
            </a:r>
          </a:p>
          <a:p>
            <a:pPr algn="just"/>
            <a:r>
              <a:rPr lang="en-IN" sz="2800" b="1" i="1" dirty="0" smtClean="0"/>
              <a:t>Management implies rational thinking, accurate planning, orderly execution of the plan, effective coordination of operations and control. </a:t>
            </a:r>
            <a:endParaRPr lang="en-IN" sz="2800" b="1" i="1" dirty="0"/>
          </a:p>
        </p:txBody>
      </p:sp>
    </p:spTree>
    <p:extLst>
      <p:ext uri="{BB962C8B-B14F-4D97-AF65-F5344CB8AC3E}">
        <p14:creationId xmlns:p14="http://schemas.microsoft.com/office/powerpoint/2010/main" val="164336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pyramid type diagram indicates the levels of Mgmt.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7931224" cy="5040560"/>
          </a:xfrm>
        </p:spPr>
        <p:txBody>
          <a:bodyPr/>
          <a:lstStyle/>
          <a:p>
            <a:pPr marL="114300" indent="0">
              <a:buNone/>
            </a:pPr>
            <a:r>
              <a:rPr lang="en-IN" b="1" dirty="0" smtClean="0">
                <a:solidFill>
                  <a:schemeClr val="accent2">
                    <a:lumMod val="75000"/>
                  </a:schemeClr>
                </a:solidFill>
              </a:rPr>
              <a:t>Levels of MGMT.                                       Executives working </a:t>
            </a:r>
          </a:p>
          <a:p>
            <a:pPr marL="571500" indent="-457200">
              <a:buAutoNum type="alphaUcParenR"/>
            </a:pPr>
            <a:r>
              <a:rPr lang="en-IN" b="1" i="1" u="sng" dirty="0" smtClean="0">
                <a:solidFill>
                  <a:schemeClr val="accent5">
                    <a:lumMod val="75000"/>
                  </a:schemeClr>
                </a:solidFill>
              </a:rPr>
              <a:t>Top level Mgmt.</a:t>
            </a:r>
          </a:p>
          <a:p>
            <a:pPr marL="114300" indent="0">
              <a:buNone/>
            </a:pPr>
            <a:endParaRPr lang="en-IN" b="1" i="1" u="sng" dirty="0">
              <a:solidFill>
                <a:schemeClr val="accent5">
                  <a:lumMod val="75000"/>
                </a:schemeClr>
              </a:solidFill>
            </a:endParaRPr>
          </a:p>
          <a:p>
            <a:pPr marL="114300" indent="0">
              <a:buNone/>
            </a:pPr>
            <a:endParaRPr lang="en-IN" b="1" i="1" u="sng" dirty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en-IN" b="1" i="1" u="sng" dirty="0" smtClean="0">
                <a:solidFill>
                  <a:srgbClr val="7030A0"/>
                </a:solidFill>
              </a:rPr>
              <a:t>B) Middle level Mgmt</a:t>
            </a:r>
            <a:r>
              <a:rPr lang="en-IN" b="1" i="1" u="sng" dirty="0" smtClean="0">
                <a:solidFill>
                  <a:schemeClr val="accent5">
                    <a:lumMod val="75000"/>
                  </a:schemeClr>
                </a:solidFill>
              </a:rPr>
              <a:t>.                                    </a:t>
            </a:r>
            <a:r>
              <a:rPr lang="en-IN" b="1" i="1" dirty="0" smtClean="0">
                <a:solidFill>
                  <a:srgbClr val="00B050"/>
                </a:solidFill>
              </a:rPr>
              <a:t>Dept. heads</a:t>
            </a:r>
          </a:p>
          <a:p>
            <a:pPr marL="114300" indent="0">
              <a:buNone/>
            </a:pPr>
            <a:r>
              <a:rPr lang="en-IN" b="1" i="1" dirty="0">
                <a:solidFill>
                  <a:srgbClr val="00B050"/>
                </a:solidFill>
              </a:rPr>
              <a:t> </a:t>
            </a:r>
            <a:r>
              <a:rPr lang="en-IN" b="1" i="1" dirty="0" smtClean="0">
                <a:solidFill>
                  <a:srgbClr val="00B050"/>
                </a:solidFill>
              </a:rPr>
              <a:t>                                                                                / junior executives </a:t>
            </a:r>
          </a:p>
          <a:p>
            <a:pPr marL="114300" indent="0">
              <a:buNone/>
            </a:pPr>
            <a:endParaRPr lang="en-IN" b="1" i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IN" b="1" i="1" u="sng" dirty="0" smtClean="0">
                <a:solidFill>
                  <a:srgbClr val="0070C0"/>
                </a:solidFill>
              </a:rPr>
              <a:t>C) Lower Level                                                               </a:t>
            </a:r>
            <a:r>
              <a:rPr lang="en-IN" b="1" i="1" dirty="0" smtClean="0">
                <a:solidFill>
                  <a:schemeClr val="accent6">
                    <a:lumMod val="75000"/>
                  </a:schemeClr>
                </a:solidFill>
              </a:rPr>
              <a:t>Foreman/ </a:t>
            </a:r>
          </a:p>
          <a:p>
            <a:pPr marL="114300" indent="0">
              <a:buNone/>
            </a:pPr>
            <a:r>
              <a:rPr lang="en-IN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N" b="1" i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                                  first line  </a:t>
            </a:r>
          </a:p>
          <a:p>
            <a:pPr marL="114300" indent="0">
              <a:buNone/>
            </a:pPr>
            <a:r>
              <a:rPr lang="en-IN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N" b="1" i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                                                          supervisors</a:t>
            </a:r>
          </a:p>
          <a:p>
            <a:pPr marL="114300" indent="0">
              <a:buNone/>
            </a:pPr>
            <a:r>
              <a:rPr lang="en-IN" b="1" i="1" dirty="0" smtClean="0">
                <a:solidFill>
                  <a:schemeClr val="accent5">
                    <a:lumMod val="75000"/>
                  </a:schemeClr>
                </a:solidFill>
              </a:rPr>
              <a:t>             </a:t>
            </a:r>
            <a:endParaRPr lang="en-IN" b="1" i="1" dirty="0">
              <a:solidFill>
                <a:srgbClr val="FF000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1691680" y="1545759"/>
            <a:ext cx="5328592" cy="4320480"/>
          </a:xfrm>
          <a:prstGeom prst="triangle">
            <a:avLst>
              <a:gd name="adj" fmla="val 4974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4860032" y="2005467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i="1" dirty="0" smtClean="0">
                <a:solidFill>
                  <a:srgbClr val="FF0000"/>
                </a:solidFill>
              </a:rPr>
              <a:t>BOD / Chief Executives / General managers</a:t>
            </a:r>
            <a:endParaRPr lang="en-IN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31940" y="214396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/>
              <a:t>A</a:t>
            </a:r>
            <a:endParaRPr lang="en-IN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51920" y="324433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/>
              <a:t>B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558774" y="2852936"/>
            <a:ext cx="1517282" cy="0"/>
          </a:xfrm>
          <a:prstGeom prst="line">
            <a:avLst/>
          </a:prstGeom>
          <a:ln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771800" y="4221088"/>
            <a:ext cx="3168352" cy="0"/>
          </a:xfrm>
          <a:prstGeom prst="line">
            <a:avLst/>
          </a:prstGeom>
          <a:ln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39952" y="474429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/>
              <a:t>C</a:t>
            </a:r>
            <a:r>
              <a:rPr lang="en-IN" dirty="0" smtClean="0"/>
              <a:t> </a:t>
            </a:r>
            <a:endParaRPr lang="en-IN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1979712" y="5445224"/>
            <a:ext cx="4752528" cy="0"/>
          </a:xfrm>
          <a:prstGeom prst="line">
            <a:avLst/>
          </a:prstGeom>
          <a:ln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59832" y="5496907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 smtClean="0"/>
              <a:t>EMPLOYEES (WORKERS)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val="2120264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008112"/>
          </a:xfrm>
        </p:spPr>
        <p:txBody>
          <a:bodyPr/>
          <a:lstStyle/>
          <a:p>
            <a:r>
              <a:rPr lang="en-IN" b="1" u="sng" dirty="0" smtClean="0">
                <a:solidFill>
                  <a:srgbClr val="C00000"/>
                </a:solidFill>
              </a:rPr>
              <a:t>Top level Management </a:t>
            </a:r>
            <a:endParaRPr lang="en-IN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7920880" cy="5544616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It is the ultimate authority in enterprise / business unit which is alone responsible to shareholders , to the government &amp; to the general public.</a:t>
            </a:r>
          </a:p>
          <a:p>
            <a:pPr algn="just"/>
            <a:r>
              <a:rPr lang="en-IN" dirty="0" smtClean="0"/>
              <a:t>It finalises the overall objectives &amp; formulates the mater strategy &amp; broad business policies. </a:t>
            </a:r>
          </a:p>
          <a:p>
            <a:pPr algn="just"/>
            <a:r>
              <a:rPr lang="en-IN" dirty="0"/>
              <a:t>I</a:t>
            </a:r>
            <a:r>
              <a:rPr lang="en-IN" dirty="0" smtClean="0"/>
              <a:t>ssues instruction for the implementation of policies formulated by board of Directors &amp; takes necessary steps to accomplish the objectives. </a:t>
            </a:r>
          </a:p>
          <a:p>
            <a:pPr algn="just"/>
            <a:r>
              <a:rPr lang="en-IN" dirty="0" smtClean="0"/>
              <a:t>The mgmt. functions of planning, organising leading, motivating controlling &amp; coordinating are looked after by the top level mgmt. </a:t>
            </a:r>
          </a:p>
          <a:p>
            <a:r>
              <a:rPr lang="en-IN" dirty="0" smtClean="0"/>
              <a:t>It is an organ of overall review and control.</a:t>
            </a:r>
          </a:p>
          <a:p>
            <a:r>
              <a:rPr lang="en-IN" dirty="0" smtClean="0"/>
              <a:t>Concerned with overall Mgmt. of the company’s operations.</a:t>
            </a:r>
          </a:p>
          <a:p>
            <a:r>
              <a:rPr lang="en-IN" dirty="0" smtClean="0"/>
              <a:t>Maintains coordination among different departments of the company 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78001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620000" cy="864096"/>
          </a:xfrm>
        </p:spPr>
        <p:txBody>
          <a:bodyPr/>
          <a:lstStyle/>
          <a:p>
            <a:r>
              <a:rPr lang="en-IN" b="1" u="sng" dirty="0" smtClean="0">
                <a:solidFill>
                  <a:srgbClr val="C00000"/>
                </a:solidFill>
              </a:rPr>
              <a:t>Middle level management </a:t>
            </a:r>
            <a:endParaRPr lang="en-IN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7920880" cy="5400600"/>
          </a:xfrm>
        </p:spPr>
        <p:txBody>
          <a:bodyPr>
            <a:normAutofit/>
          </a:bodyPr>
          <a:lstStyle/>
          <a:p>
            <a:pPr algn="just"/>
            <a:r>
              <a:rPr lang="en-IN" b="1" dirty="0" smtClean="0"/>
              <a:t>Comprises of departmental heads </a:t>
            </a:r>
            <a:r>
              <a:rPr lang="en-IN" dirty="0" smtClean="0"/>
              <a:t>such as production manager, marketing manager, finance manager , personnel manager. </a:t>
            </a:r>
          </a:p>
          <a:p>
            <a:pPr algn="just"/>
            <a:r>
              <a:rPr lang="en-IN" dirty="0" smtClean="0"/>
              <a:t>They serve a link between the top mgmt. &amp; operating management.</a:t>
            </a:r>
          </a:p>
          <a:p>
            <a:pPr algn="just"/>
            <a:r>
              <a:rPr lang="en-IN" dirty="0" smtClean="0"/>
              <a:t>Middle level managers are expected to understand &amp; support the ideas &amp; policies of the top level mgmt. </a:t>
            </a:r>
          </a:p>
          <a:p>
            <a:pPr algn="just"/>
            <a:r>
              <a:rPr lang="en-IN" dirty="0" smtClean="0"/>
              <a:t>They have to maintain cordial relations with all subordinates for smooth functioning. </a:t>
            </a:r>
          </a:p>
          <a:p>
            <a:pPr algn="just"/>
            <a:r>
              <a:rPr lang="en-IN" dirty="0" smtClean="0"/>
              <a:t>Coordination in the activities of the dept. is the important duty </a:t>
            </a:r>
            <a:r>
              <a:rPr lang="en-IN" dirty="0"/>
              <a:t>o</a:t>
            </a:r>
            <a:r>
              <a:rPr lang="en-IN" dirty="0" smtClean="0"/>
              <a:t>f middle level managers.</a:t>
            </a:r>
          </a:p>
          <a:p>
            <a:pPr algn="just"/>
            <a:r>
              <a:rPr lang="en-IN" dirty="0" smtClean="0"/>
              <a:t>They act as a line of communication in between the top level mgmt. &amp; supervisory staff.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4478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620000" cy="792088"/>
          </a:xfrm>
        </p:spPr>
        <p:txBody>
          <a:bodyPr/>
          <a:lstStyle/>
          <a:p>
            <a:r>
              <a:rPr lang="en-IN" dirty="0" smtClean="0"/>
              <a:t>Lower level Management.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7920880" cy="5420072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Includes </a:t>
            </a:r>
            <a:r>
              <a:rPr lang="en-IN" b="1" dirty="0" smtClean="0"/>
              <a:t>foremen, supervisors &amp; sub- departmental executives assisted by number of workers. &amp; clerks to carry </a:t>
            </a:r>
            <a:r>
              <a:rPr lang="en-IN" dirty="0" smtClean="0"/>
              <a:t>out actual routine operations. </a:t>
            </a:r>
          </a:p>
          <a:p>
            <a:r>
              <a:rPr lang="en-IN" dirty="0" smtClean="0"/>
              <a:t>Their </a:t>
            </a:r>
            <a:r>
              <a:rPr lang="en-IN" b="1" i="1" dirty="0" smtClean="0"/>
              <a:t>authority is limited . </a:t>
            </a:r>
            <a:r>
              <a:rPr lang="en-IN" dirty="0" smtClean="0"/>
              <a:t>They have to abide by the decisions taken by higher levels of Mgmt. &amp; are accountable to their superiors.</a:t>
            </a:r>
          </a:p>
          <a:p>
            <a:r>
              <a:rPr lang="en-IN" dirty="0" smtClean="0"/>
              <a:t>They </a:t>
            </a:r>
            <a:r>
              <a:rPr lang="en-IN" b="1" dirty="0" smtClean="0"/>
              <a:t>procure materials, tools, etc. required for the jobs, assign duties to individuals workers &amp; guide</a:t>
            </a:r>
            <a:r>
              <a:rPr lang="en-IN" dirty="0" smtClean="0"/>
              <a:t> them to perform the job with efficiency </a:t>
            </a:r>
          </a:p>
          <a:p>
            <a:r>
              <a:rPr lang="en-IN" dirty="0" smtClean="0"/>
              <a:t>They </a:t>
            </a:r>
            <a:r>
              <a:rPr lang="en-IN" b="1" dirty="0" smtClean="0"/>
              <a:t>raise the morale of subordinates </a:t>
            </a:r>
            <a:r>
              <a:rPr lang="en-IN" dirty="0" smtClean="0"/>
              <a:t>as they are directly /closely connected with their subordinates.</a:t>
            </a:r>
          </a:p>
          <a:p>
            <a:r>
              <a:rPr lang="en-IN" dirty="0" smtClean="0"/>
              <a:t>They </a:t>
            </a:r>
            <a:r>
              <a:rPr lang="en-IN" b="1" dirty="0" smtClean="0"/>
              <a:t>need technical &amp; supervisory skills </a:t>
            </a:r>
            <a:r>
              <a:rPr lang="en-IN" dirty="0" smtClean="0"/>
              <a:t>in order to get the work done from their  subordinates.</a:t>
            </a:r>
          </a:p>
          <a:p>
            <a:r>
              <a:rPr lang="en-IN" b="1" dirty="0" smtClean="0"/>
              <a:t>Workers participation &amp; involvement in the work </a:t>
            </a:r>
            <a:r>
              <a:rPr lang="en-IN" dirty="0" smtClean="0"/>
              <a:t>largely depend upon the </a:t>
            </a:r>
            <a:r>
              <a:rPr lang="en-IN" b="1" dirty="0" smtClean="0"/>
              <a:t>interest &amp; initiative of lower level managers.</a:t>
            </a:r>
          </a:p>
          <a:p>
            <a:endParaRPr lang="en-IN" b="1" dirty="0" smtClean="0"/>
          </a:p>
          <a:p>
            <a:endParaRPr lang="en-IN" dirty="0" smtClean="0"/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815625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620000" cy="1143000"/>
          </a:xfrm>
        </p:spPr>
        <p:txBody>
          <a:bodyPr/>
          <a:lstStyle/>
          <a:p>
            <a:r>
              <a:rPr lang="en-IN" sz="3200" dirty="0" smtClean="0">
                <a:solidFill>
                  <a:srgbClr val="FF0000"/>
                </a:solidFill>
              </a:rPr>
              <a:t>Functional Areas of Management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7848872" cy="5616624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en-IN" dirty="0" smtClean="0"/>
          </a:p>
          <a:p>
            <a:pPr algn="just">
              <a:buFont typeface="Wingdings" pitchFamily="2" charset="2"/>
              <a:buChar char="Ø"/>
            </a:pPr>
            <a:r>
              <a:rPr lang="en-IN" b="1" dirty="0"/>
              <a:t>S</a:t>
            </a:r>
            <a:r>
              <a:rPr lang="en-IN" b="1" dirty="0" smtClean="0"/>
              <a:t>cope of Mgmt. is comprehensive as it covers all activities &amp; operations of a business unit.</a:t>
            </a:r>
          </a:p>
          <a:p>
            <a:pPr algn="just">
              <a:buFont typeface="Wingdings" pitchFamily="2" charset="2"/>
              <a:buChar char="Ø"/>
            </a:pPr>
            <a:r>
              <a:rPr lang="en-IN" b="1" dirty="0" smtClean="0"/>
              <a:t>Organisational functions differ from organisation to organisation as per nature, size etc. </a:t>
            </a:r>
            <a:r>
              <a:rPr lang="en-IN" dirty="0" smtClean="0"/>
              <a:t>of the organisation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 smtClean="0"/>
              <a:t>Marketing , production, finance etc. are organisational functions. </a:t>
            </a:r>
          </a:p>
          <a:p>
            <a:pPr algn="just">
              <a:buFont typeface="Wingdings" pitchFamily="2" charset="2"/>
              <a:buChar char="Ø"/>
            </a:pPr>
            <a:r>
              <a:rPr lang="en-IN" dirty="0"/>
              <a:t>Organisational functions are </a:t>
            </a:r>
            <a:r>
              <a:rPr lang="en-IN" b="1" dirty="0"/>
              <a:t>called Functional Areas of </a:t>
            </a:r>
            <a:r>
              <a:rPr lang="en-IN" b="1" dirty="0" smtClean="0"/>
              <a:t>Management</a:t>
            </a:r>
            <a:r>
              <a:rPr lang="en-IN" b="1" dirty="0"/>
              <a:t> </a:t>
            </a:r>
            <a:r>
              <a:rPr lang="en-IN" b="1" dirty="0" smtClean="0"/>
              <a:t>&amp; have their own functions, policies , procedures &amp; so on. </a:t>
            </a:r>
            <a:endParaRPr lang="en-IN" b="1" dirty="0"/>
          </a:p>
          <a:p>
            <a:pPr algn="just">
              <a:buFont typeface="Wingdings" pitchFamily="2" charset="2"/>
              <a:buChar char="Ø"/>
            </a:pPr>
            <a:r>
              <a:rPr lang="en-IN" b="1" dirty="0" smtClean="0"/>
              <a:t>Managers are appointed to look after the functional areas of management.</a:t>
            </a:r>
          </a:p>
          <a:p>
            <a:pPr algn="just">
              <a:buFont typeface="Wingdings" pitchFamily="2" charset="2"/>
              <a:buChar char="Ø"/>
            </a:pPr>
            <a:r>
              <a:rPr lang="en-IN" b="1" dirty="0" smtClean="0"/>
              <a:t>Every functional area of mgmt. has its sub-components . </a:t>
            </a:r>
          </a:p>
          <a:p>
            <a:pPr algn="just">
              <a:buFont typeface="Wingdings" pitchFamily="2" charset="2"/>
              <a:buChar char="Ø"/>
            </a:pPr>
            <a:r>
              <a:rPr lang="en-IN" b="1" dirty="0" smtClean="0">
                <a:solidFill>
                  <a:srgbClr val="FF0000"/>
                </a:solidFill>
              </a:rPr>
              <a:t>For </a:t>
            </a:r>
            <a:r>
              <a:rPr lang="en-IN" b="1" dirty="0" err="1" smtClean="0">
                <a:solidFill>
                  <a:srgbClr val="FF0000"/>
                </a:solidFill>
              </a:rPr>
              <a:t>e.g</a:t>
            </a:r>
            <a:r>
              <a:rPr lang="en-IN" b="1" dirty="0" smtClean="0">
                <a:solidFill>
                  <a:srgbClr val="FF0000"/>
                </a:solidFill>
              </a:rPr>
              <a:t>  marketing management deals with Pricing , sales promotion, advertising, credit policies, channels of distribution &amp; so on. 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10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Materials Management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787208" cy="5616624"/>
          </a:xfrm>
        </p:spPr>
        <p:txBody>
          <a:bodyPr>
            <a:normAutofit/>
          </a:bodyPr>
          <a:lstStyle/>
          <a:p>
            <a:r>
              <a:rPr lang="en-IN" dirty="0" smtClean="0"/>
              <a:t>It deals with two broad aspects, namely Purchasing &amp; store keeping.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Purchasing relates </a:t>
            </a:r>
            <a:r>
              <a:rPr lang="en-IN" dirty="0" smtClean="0"/>
              <a:t>to purchase of materials . ( r</a:t>
            </a:r>
            <a:r>
              <a:rPr lang="en-IN" b="1" dirty="0" smtClean="0"/>
              <a:t>aw materials, machinery, spare parts, components, etc.) </a:t>
            </a:r>
            <a:r>
              <a:rPr lang="en-IN" dirty="0" smtClean="0"/>
              <a:t>required for orderly conduct of manufacturing.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Store keeping </a:t>
            </a:r>
            <a:r>
              <a:rPr lang="en-IN" b="1" dirty="0" smtClean="0"/>
              <a:t>relates to systematic storage of materials </a:t>
            </a:r>
            <a:r>
              <a:rPr lang="en-IN" dirty="0" smtClean="0"/>
              <a:t>for safety &amp; also for easy &amp; quick availability when required.</a:t>
            </a:r>
          </a:p>
          <a:p>
            <a:r>
              <a:rPr lang="en-IN" dirty="0" smtClean="0"/>
              <a:t>Materials mgmt. is planning directing controlling &amp; coordinating activities concerned with </a:t>
            </a:r>
            <a:r>
              <a:rPr lang="en-IN" b="1" dirty="0" smtClean="0"/>
              <a:t>materials &amp; inventory requirement</a:t>
            </a:r>
            <a:r>
              <a:rPr lang="en-IN" dirty="0" smtClean="0"/>
              <a:t>. </a:t>
            </a:r>
          </a:p>
          <a:p>
            <a:r>
              <a:rPr lang="en-IN" b="1" dirty="0" smtClean="0"/>
              <a:t>Material management is a basic function of the business as it adds value directly to the product itself.</a:t>
            </a:r>
          </a:p>
          <a:p>
            <a:r>
              <a:rPr lang="en-IN" b="1" i="1" dirty="0" smtClean="0"/>
              <a:t>Regulating the flow of materials in relation to changes in variables like demand, prices, availability deliver schedule, </a:t>
            </a:r>
            <a:r>
              <a:rPr lang="en-IN" dirty="0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1088694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Production Management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27168" cy="3989040"/>
          </a:xfrm>
        </p:spPr>
        <p:txBody>
          <a:bodyPr>
            <a:normAutofit/>
          </a:bodyPr>
          <a:lstStyle/>
          <a:p>
            <a:r>
              <a:rPr lang="en-IN" dirty="0" smtClean="0"/>
              <a:t>Production is creation of utilities for meeting human wants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Men</a:t>
            </a:r>
            <a:r>
              <a:rPr lang="en-IN" dirty="0" smtClean="0"/>
              <a:t>, material &amp; equipment's are used for creation of goods </a:t>
            </a:r>
          </a:p>
          <a:p>
            <a:endParaRPr lang="en-IN" b="1" i="1" dirty="0" smtClean="0">
              <a:solidFill>
                <a:srgbClr val="FF0000"/>
              </a:solidFill>
            </a:endParaRPr>
          </a:p>
          <a:p>
            <a:r>
              <a:rPr lang="en-IN" b="1" i="1" dirty="0" smtClean="0">
                <a:solidFill>
                  <a:srgbClr val="FF0000"/>
                </a:solidFill>
              </a:rPr>
              <a:t>It </a:t>
            </a:r>
            <a:r>
              <a:rPr lang="en-IN" b="1" i="1" dirty="0" smtClean="0">
                <a:solidFill>
                  <a:srgbClr val="FF0000"/>
                </a:solidFill>
              </a:rPr>
              <a:t>is process of transforming raw materials or purchased components into finished products for sale</a:t>
            </a:r>
          </a:p>
          <a:p>
            <a:endParaRPr lang="en-IN" b="1" i="1" dirty="0" smtClean="0"/>
          </a:p>
          <a:p>
            <a:r>
              <a:rPr lang="en-IN" b="1" i="1" dirty="0" smtClean="0"/>
              <a:t>It </a:t>
            </a:r>
            <a:r>
              <a:rPr lang="en-IN" b="1" i="1" dirty="0" smtClean="0"/>
              <a:t>aims at producing the right quality goods, in the right  quantity , at the right time &amp; at the right cost. </a:t>
            </a:r>
          </a:p>
          <a:p>
            <a:pPr marL="114300" indent="0">
              <a:buNone/>
            </a:pPr>
            <a:endParaRPr lang="en-IN" i="1" dirty="0" smtClean="0"/>
          </a:p>
        </p:txBody>
      </p:sp>
    </p:spTree>
    <p:extLst>
      <p:ext uri="{BB962C8B-B14F-4D97-AF65-F5344CB8AC3E}">
        <p14:creationId xmlns:p14="http://schemas.microsoft.com/office/powerpoint/2010/main" val="76156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266"/>
            <a:ext cx="7620000" cy="825446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Personnel Management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7753672" cy="5708104"/>
          </a:xfrm>
        </p:spPr>
        <p:txBody>
          <a:bodyPr/>
          <a:lstStyle/>
          <a:p>
            <a:pPr algn="just"/>
            <a:r>
              <a:rPr lang="en-IN" dirty="0" smtClean="0"/>
              <a:t>Deals with manpower employed in an organisation </a:t>
            </a:r>
          </a:p>
          <a:p>
            <a:pPr algn="just"/>
            <a:r>
              <a:rPr lang="en-IN" dirty="0" smtClean="0"/>
              <a:t>It includes employees working at different levels &amp; managers who guide &amp; control the activities /work of their subordinates.</a:t>
            </a:r>
          </a:p>
          <a:p>
            <a:pPr algn="just"/>
            <a:r>
              <a:rPr lang="en-IN" dirty="0" smtClean="0"/>
              <a:t>The new term used is human resource Mgmt. </a:t>
            </a:r>
          </a:p>
          <a:p>
            <a:pPr algn="just"/>
            <a:r>
              <a:rPr lang="en-IN" dirty="0" smtClean="0"/>
              <a:t>Organisations are made up of people &amp; function through people.</a:t>
            </a:r>
          </a:p>
          <a:p>
            <a:pPr algn="just"/>
            <a:r>
              <a:rPr lang="en-IN" dirty="0" smtClean="0"/>
              <a:t>Efficient , capable , well trained &amp; motivated manpower brings success , stability &amp; prosperity to an organisation. </a:t>
            </a:r>
          </a:p>
          <a:p>
            <a:pPr algn="just"/>
            <a:r>
              <a:rPr lang="en-IN" dirty="0" smtClean="0"/>
              <a:t>Available manpower needs to be trained &amp; motivated properly.</a:t>
            </a:r>
          </a:p>
          <a:p>
            <a:pPr algn="just"/>
            <a:r>
              <a:rPr lang="en-IN" dirty="0" smtClean="0"/>
              <a:t>Employees need to be treated decently &amp; provided with attractive wages, other welfare facilities &amp; incentives.</a:t>
            </a:r>
          </a:p>
          <a:p>
            <a:r>
              <a:rPr lang="en-IN" dirty="0" smtClean="0"/>
              <a:t>HRM is a management function that helps managers to recruit, select, train &amp; develop employees for an organisation .</a:t>
            </a:r>
          </a:p>
          <a:p>
            <a:r>
              <a:rPr lang="en-IN" dirty="0" smtClean="0"/>
              <a:t>It is concerned with people’s dimension in organisation.</a:t>
            </a:r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50943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Financial  Management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7848872" cy="5256584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Deals with the </a:t>
            </a:r>
            <a:r>
              <a:rPr lang="en-IN" b="1" dirty="0" smtClean="0"/>
              <a:t>financial aspect </a:t>
            </a:r>
            <a:r>
              <a:rPr lang="en-IN" dirty="0" smtClean="0"/>
              <a:t>of the business.</a:t>
            </a:r>
          </a:p>
          <a:p>
            <a:pPr algn="just"/>
            <a:r>
              <a:rPr lang="en-IN" dirty="0" smtClean="0"/>
              <a:t>Annual budget preparation, maintaining proper accounts of expenses made, calculation of gross &amp; net profits , maintaining annual accounts of the company  &amp; audit of company accounts. Are some important activities undertaken under financial Mgmt.</a:t>
            </a:r>
          </a:p>
          <a:p>
            <a:pPr algn="just"/>
            <a:r>
              <a:rPr lang="en-IN" dirty="0" smtClean="0"/>
              <a:t>Providing right type of funds at the right time &amp; at right time &amp; at reasonable cost. </a:t>
            </a:r>
          </a:p>
          <a:p>
            <a:pPr algn="just"/>
            <a:r>
              <a:rPr lang="en-IN" dirty="0" smtClean="0"/>
              <a:t>It provides strong financial base &amp; support to the company</a:t>
            </a:r>
          </a:p>
          <a:p>
            <a:pPr algn="just"/>
            <a:r>
              <a:rPr lang="en-IN" b="1" i="1" dirty="0" smtClean="0"/>
              <a:t>It deals with planning , raising ,utilising &amp; controlling funds of a business enterprise. </a:t>
            </a:r>
          </a:p>
          <a:p>
            <a:pPr algn="just"/>
            <a:r>
              <a:rPr lang="en-IN" b="1" i="1" dirty="0" smtClean="0"/>
              <a:t>Proper estimation of financial needs of a business. </a:t>
            </a:r>
          </a:p>
          <a:p>
            <a:pPr algn="just"/>
            <a:r>
              <a:rPr lang="en-IN" b="1" i="1" dirty="0" smtClean="0"/>
              <a:t>Proper management of funds.</a:t>
            </a:r>
          </a:p>
          <a:p>
            <a:pPr marL="571500" indent="-457200" algn="just">
              <a:buAutoNum type="alphaLcParenR"/>
            </a:pPr>
            <a:endParaRPr lang="en-IN" b="1" i="1" dirty="0"/>
          </a:p>
        </p:txBody>
      </p:sp>
    </p:spTree>
    <p:extLst>
      <p:ext uri="{BB962C8B-B14F-4D97-AF65-F5344CB8AC3E}">
        <p14:creationId xmlns:p14="http://schemas.microsoft.com/office/powerpoint/2010/main" val="284925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Sales &amp; Marketing Management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 dirty="0" smtClean="0"/>
              <a:t>Sales Mgmt. is closely related to marketing management.</a:t>
            </a:r>
          </a:p>
          <a:p>
            <a:r>
              <a:rPr lang="en-IN" dirty="0" smtClean="0"/>
              <a:t>It means achieving sales objectives/targets through the co-operation , participation &amp; support of sales force working in an organisation.</a:t>
            </a:r>
          </a:p>
          <a:p>
            <a:r>
              <a:rPr lang="en-IN" dirty="0" smtClean="0"/>
              <a:t>Sales Mgmt. is  now treated out-dated &amp; is replaced by popular term  Marketing Mgmt.</a:t>
            </a:r>
          </a:p>
          <a:p>
            <a:r>
              <a:rPr lang="en-IN" dirty="0" smtClean="0"/>
              <a:t>It is </a:t>
            </a:r>
            <a:r>
              <a:rPr lang="en-IN" b="1" dirty="0" smtClean="0"/>
              <a:t>Flow of goods/services from producers to customers. </a:t>
            </a:r>
          </a:p>
          <a:p>
            <a:r>
              <a:rPr lang="en-IN" b="1" i="1" dirty="0" smtClean="0"/>
              <a:t>It deals with Managing demand which in turn involves  managing customer relationships. </a:t>
            </a:r>
          </a:p>
          <a:p>
            <a:r>
              <a:rPr lang="en-IN" b="1" i="1" dirty="0" smtClean="0"/>
              <a:t>Advertising, motivation of sales force, sales promotion techniques, personal selling</a:t>
            </a:r>
            <a:r>
              <a:rPr lang="en-IN" dirty="0" smtClean="0"/>
              <a:t> etc. are some terms used in sales &amp; </a:t>
            </a:r>
            <a:r>
              <a:rPr lang="en-IN" dirty="0"/>
              <a:t>M</a:t>
            </a:r>
            <a:r>
              <a:rPr lang="en-IN" dirty="0" smtClean="0"/>
              <a:t>arketing </a:t>
            </a:r>
            <a:r>
              <a:rPr lang="en-IN" dirty="0"/>
              <a:t>M</a:t>
            </a:r>
            <a:r>
              <a:rPr lang="en-IN" dirty="0" smtClean="0"/>
              <a:t>gmt.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535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7620000" cy="1143000"/>
          </a:xfrm>
        </p:spPr>
        <p:txBody>
          <a:bodyPr/>
          <a:lstStyle/>
          <a:p>
            <a:r>
              <a:rPr lang="en-IN" sz="2800" dirty="0" smtClean="0"/>
              <a:t>Concept of Management 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8136904" cy="6093296"/>
          </a:xfrm>
        </p:spPr>
        <p:txBody>
          <a:bodyPr>
            <a:normAutofit/>
          </a:bodyPr>
          <a:lstStyle/>
          <a:p>
            <a:pPr algn="just"/>
            <a:r>
              <a:rPr lang="en-IN" sz="2400" dirty="0" smtClean="0"/>
              <a:t>An individual or group of people who accept responsibility to run an organisation and direct its activities are called “</a:t>
            </a:r>
            <a:r>
              <a:rPr lang="en-IN" sz="2400" b="1" dirty="0" smtClean="0"/>
              <a:t>MANAGEMENT”</a:t>
            </a:r>
          </a:p>
          <a:p>
            <a:pPr algn="just"/>
            <a:r>
              <a:rPr lang="en-IN" sz="2400" dirty="0" smtClean="0"/>
              <a:t>It is a </a:t>
            </a:r>
            <a:r>
              <a:rPr lang="en-IN" sz="2400" b="1" dirty="0" smtClean="0"/>
              <a:t>force that unifies human as well as non- human resources i</a:t>
            </a:r>
            <a:r>
              <a:rPr lang="en-IN" sz="2400" dirty="0" smtClean="0"/>
              <a:t>n the service of organisational  goals.</a:t>
            </a:r>
            <a:endParaRPr lang="en-IN" sz="2400" dirty="0"/>
          </a:p>
          <a:p>
            <a:pPr algn="just"/>
            <a:r>
              <a:rPr lang="en-IN" sz="2400" dirty="0" smtClean="0"/>
              <a:t>It is concerned with the attainment of objectives through the efforts of other people. </a:t>
            </a:r>
            <a:endParaRPr lang="en-IN" sz="2400" dirty="0"/>
          </a:p>
          <a:p>
            <a:pPr algn="just"/>
            <a:r>
              <a:rPr lang="en-IN" sz="2400" dirty="0" smtClean="0"/>
              <a:t>The application of management is not confined to business alone. Even non-profit organisations like educational institutions, hospitals, charitable organisations etc. also use management.</a:t>
            </a:r>
          </a:p>
          <a:p>
            <a:pPr algn="just"/>
            <a:r>
              <a:rPr lang="en-IN" sz="2400" dirty="0" smtClean="0"/>
              <a:t>It brings together basis resources popularly known as 6 M’s </a:t>
            </a:r>
            <a:r>
              <a:rPr lang="en-IN" sz="2400" b="1" i="1" dirty="0" smtClean="0"/>
              <a:t>Men, Material, Machines, Methods, Money and Market</a:t>
            </a:r>
            <a:endParaRPr lang="en-IN" sz="2400" b="1" i="1" dirty="0"/>
          </a:p>
        </p:txBody>
      </p:sp>
    </p:spTree>
    <p:extLst>
      <p:ext uri="{BB962C8B-B14F-4D97-AF65-F5344CB8AC3E}">
        <p14:creationId xmlns:p14="http://schemas.microsoft.com/office/powerpoint/2010/main" val="198954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 to Mgmt. thought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Management is </a:t>
            </a:r>
            <a:r>
              <a:rPr lang="en-IN" b="1" dirty="0" smtClean="0"/>
              <a:t>as old as human civilization itself </a:t>
            </a:r>
            <a:r>
              <a:rPr lang="en-IN" dirty="0" smtClean="0"/>
              <a:t>when people started living together in groups.</a:t>
            </a:r>
          </a:p>
          <a:p>
            <a:r>
              <a:rPr lang="en-IN" dirty="0" smtClean="0"/>
              <a:t>Management has been practiced in one form or the other.</a:t>
            </a:r>
          </a:p>
          <a:p>
            <a:r>
              <a:rPr lang="en-IN" dirty="0" smtClean="0"/>
              <a:t>Management theory, principles &amp; concepts developed gradually after </a:t>
            </a:r>
            <a:r>
              <a:rPr lang="en-IN" dirty="0"/>
              <a:t>I</a:t>
            </a:r>
            <a:r>
              <a:rPr lang="en-IN" dirty="0" smtClean="0"/>
              <a:t>ndustrial Revolution</a:t>
            </a:r>
          </a:p>
          <a:p>
            <a:r>
              <a:rPr lang="en-IN" dirty="0" smtClean="0"/>
              <a:t>There are different approaches to the study of mgmt. </a:t>
            </a:r>
          </a:p>
          <a:p>
            <a:r>
              <a:rPr lang="en-IN" b="1" dirty="0" smtClean="0"/>
              <a:t>F.W. Taylor, Henri Fayol, Elton Mayo, Max Weber</a:t>
            </a:r>
            <a:r>
              <a:rPr lang="en-IN" dirty="0" smtClean="0"/>
              <a:t> &amp; many other have made their contribution to the development of management thought.</a:t>
            </a:r>
          </a:p>
          <a:p>
            <a:r>
              <a:rPr lang="en-IN" dirty="0" smtClean="0"/>
              <a:t>Mgmt. thought is </a:t>
            </a:r>
            <a:r>
              <a:rPr lang="en-IN" b="1" dirty="0" smtClean="0"/>
              <a:t>an evolutionary concept </a:t>
            </a:r>
            <a:r>
              <a:rPr lang="en-IN" dirty="0" smtClean="0"/>
              <a:t>it has its origin in the ancient times &amp; made gradual progress thereafter.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004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 to Mgmt. </a:t>
            </a:r>
            <a:r>
              <a:rPr lang="en-IN" dirty="0"/>
              <a:t>T</a:t>
            </a:r>
            <a:r>
              <a:rPr lang="en-IN" dirty="0" smtClean="0"/>
              <a:t>hought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5069160"/>
          </a:xfrm>
        </p:spPr>
        <p:txBody>
          <a:bodyPr>
            <a:normAutofit/>
          </a:bodyPr>
          <a:lstStyle/>
          <a:p>
            <a:r>
              <a:rPr lang="en-IN" dirty="0" smtClean="0"/>
              <a:t>The development of Mgmt. thought is broadly divided into </a:t>
            </a:r>
            <a:r>
              <a:rPr lang="en-IN" sz="2000" b="1" i="1" dirty="0" smtClean="0"/>
              <a:t>CLASSICAL APPROACH</a:t>
            </a:r>
            <a:r>
              <a:rPr lang="en-IN" dirty="0" smtClean="0"/>
              <a:t>. &amp; </a:t>
            </a:r>
            <a:r>
              <a:rPr lang="en-IN" b="1" i="1" dirty="0" smtClean="0"/>
              <a:t>MODERN APPROACH </a:t>
            </a:r>
          </a:p>
          <a:p>
            <a:r>
              <a:rPr lang="en-IN" dirty="0" smtClean="0"/>
              <a:t>The founders of classical approach include Max Weber, F.W. Taylor &amp; Henry Fayol are the founders of classical thought of theory.</a:t>
            </a:r>
          </a:p>
          <a:p>
            <a:r>
              <a:rPr lang="en-IN" dirty="0" smtClean="0"/>
              <a:t>The classical theory of Mgmt. includes three streams .</a:t>
            </a:r>
          </a:p>
          <a:p>
            <a:pPr marL="571500" indent="-457200">
              <a:buAutoNum type="alphaLcParenR"/>
            </a:pPr>
            <a:r>
              <a:rPr lang="en-IN" b="1" i="1" dirty="0" smtClean="0"/>
              <a:t>Bureaucratic Theory developed by Max Weber.</a:t>
            </a:r>
          </a:p>
          <a:p>
            <a:pPr marL="571500" indent="-457200">
              <a:buAutoNum type="alphaLcParenR"/>
            </a:pPr>
            <a:r>
              <a:rPr lang="en-IN" b="1" i="1" dirty="0" smtClean="0"/>
              <a:t>Scientific Management theory developed by F.W Taylor</a:t>
            </a:r>
          </a:p>
          <a:p>
            <a:pPr marL="571500" indent="-457200">
              <a:buAutoNum type="alphaLcParenR"/>
            </a:pPr>
            <a:r>
              <a:rPr lang="en-IN" b="1" i="1" dirty="0" smtClean="0"/>
              <a:t>Administrative Theory developed by Henri Fayol &amp; others.</a:t>
            </a:r>
          </a:p>
          <a:p>
            <a:pPr marL="571500" indent="-457200">
              <a:buAutoNum type="alphaLcParenR"/>
            </a:pPr>
            <a:endParaRPr lang="en-IN" b="1" i="1" dirty="0"/>
          </a:p>
          <a:p>
            <a:pPr marL="114300" indent="0">
              <a:buNone/>
            </a:pPr>
            <a:r>
              <a:rPr lang="en-IN" i="1" dirty="0" smtClean="0"/>
              <a:t>The classical approaches are followed by modern approaches to Mgmt. these approaches are more relevant to present day world</a:t>
            </a:r>
            <a:r>
              <a:rPr lang="en-IN" b="1" i="1" dirty="0" smtClean="0"/>
              <a:t>.</a:t>
            </a:r>
            <a:endParaRPr lang="en-IN" b="1" i="1" dirty="0"/>
          </a:p>
        </p:txBody>
      </p:sp>
    </p:spTree>
    <p:extLst>
      <p:ext uri="{BB962C8B-B14F-4D97-AF65-F5344CB8AC3E}">
        <p14:creationId xmlns:p14="http://schemas.microsoft.com/office/powerpoint/2010/main" val="128693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620000" cy="1143000"/>
          </a:xfrm>
        </p:spPr>
        <p:txBody>
          <a:bodyPr/>
          <a:lstStyle/>
          <a:p>
            <a:r>
              <a:rPr lang="en-IN" dirty="0" smtClean="0"/>
              <a:t>Modern Approaches to Management.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57400"/>
            <a:ext cx="7620000" cy="4800600"/>
          </a:xfrm>
        </p:spPr>
        <p:txBody>
          <a:bodyPr/>
          <a:lstStyle/>
          <a:p>
            <a:r>
              <a:rPr lang="en-IN" dirty="0" smtClean="0"/>
              <a:t>The trend for modern approaches started after 1950.</a:t>
            </a:r>
          </a:p>
          <a:p>
            <a:r>
              <a:rPr lang="en-IN" dirty="0" smtClean="0"/>
              <a:t>These approaches have taken into consideration the rapidly changing environment &amp; its impact on Mgmt. practices.</a:t>
            </a:r>
          </a:p>
          <a:p>
            <a:endParaRPr lang="en-IN" dirty="0" smtClean="0"/>
          </a:p>
          <a:p>
            <a:r>
              <a:rPr lang="en-IN" dirty="0" smtClean="0"/>
              <a:t>It covers the following broad approaches:</a:t>
            </a:r>
          </a:p>
          <a:p>
            <a:endParaRPr lang="en-IN" dirty="0" smtClean="0"/>
          </a:p>
          <a:p>
            <a:pPr marL="114300" indent="0">
              <a:buNone/>
            </a:pPr>
            <a:r>
              <a:rPr lang="en-IN" dirty="0" smtClean="0"/>
              <a:t>A) Quantitative Approach to Mgmt.</a:t>
            </a:r>
          </a:p>
          <a:p>
            <a:pPr marL="114300" indent="0">
              <a:buNone/>
            </a:pPr>
            <a:r>
              <a:rPr lang="en-IN" dirty="0" smtClean="0"/>
              <a:t>B) System Approach to Mgmt.</a:t>
            </a:r>
          </a:p>
          <a:p>
            <a:pPr marL="114300" indent="0">
              <a:buNone/>
            </a:pPr>
            <a:r>
              <a:rPr lang="en-IN" dirty="0" smtClean="0"/>
              <a:t>C) Contingency approach to Mgmt.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41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dirty="0"/>
              <a:t>A) Quantitative Approach to Mgmt</a:t>
            </a:r>
            <a:r>
              <a:rPr lang="en-IN" dirty="0"/>
              <a:t>.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136904" cy="6120680"/>
          </a:xfrm>
        </p:spPr>
        <p:txBody>
          <a:bodyPr>
            <a:normAutofit/>
          </a:bodyPr>
          <a:lstStyle/>
          <a:p>
            <a:r>
              <a:rPr lang="en-IN" dirty="0" smtClean="0"/>
              <a:t>Also called as </a:t>
            </a:r>
            <a:r>
              <a:rPr lang="en-IN" b="1" dirty="0" smtClean="0"/>
              <a:t>Mathematical Approach </a:t>
            </a:r>
            <a:r>
              <a:rPr lang="en-IN" dirty="0" smtClean="0"/>
              <a:t>as it emphasizes the use of Mathematical techniques to solve complicated mgmt. problems.</a:t>
            </a:r>
          </a:p>
          <a:p>
            <a:r>
              <a:rPr lang="en-IN" dirty="0" smtClean="0"/>
              <a:t>These quantitative tools popularly known as </a:t>
            </a:r>
            <a:r>
              <a:rPr lang="en-IN" b="1" dirty="0" smtClean="0"/>
              <a:t>operations Research or techniques </a:t>
            </a:r>
            <a:r>
              <a:rPr lang="en-IN" dirty="0" smtClean="0"/>
              <a:t>designed to help in decision making relating to operation &amp; production. </a:t>
            </a:r>
          </a:p>
          <a:p>
            <a:r>
              <a:rPr lang="en-IN" dirty="0" smtClean="0"/>
              <a:t>This approach assumes that if managerial &amp; organisational operations &amp; decisions are based on a logical process then it can be expressed in terms of Mathematical symbols &amp; relationship.</a:t>
            </a:r>
          </a:p>
          <a:p>
            <a:r>
              <a:rPr lang="en-IN" b="1" dirty="0" smtClean="0"/>
              <a:t>These techniques help the management to improve decisions by </a:t>
            </a:r>
            <a:r>
              <a:rPr lang="en-IN" dirty="0" smtClean="0"/>
              <a:t>:</a:t>
            </a:r>
          </a:p>
          <a:p>
            <a:pPr marL="571500" indent="-457200">
              <a:buAutoNum type="arabicParenR"/>
            </a:pPr>
            <a:r>
              <a:rPr lang="en-IN" dirty="0" smtClean="0"/>
              <a:t>Increasing the number of alternatives</a:t>
            </a:r>
          </a:p>
          <a:p>
            <a:pPr marL="571500" indent="-457200">
              <a:buAutoNum type="arabicParenR"/>
            </a:pPr>
            <a:r>
              <a:rPr lang="en-IN" dirty="0" smtClean="0"/>
              <a:t>Assisting in faster decision making</a:t>
            </a:r>
          </a:p>
          <a:p>
            <a:pPr marL="571500" indent="-457200">
              <a:buAutoNum type="arabicParenR"/>
            </a:pPr>
            <a:r>
              <a:rPr lang="en-IN" dirty="0" smtClean="0"/>
              <a:t>Helping Mgmt. in evaluating the risk &amp; results of different courses of action.</a:t>
            </a:r>
          </a:p>
          <a:p>
            <a:pPr marL="571500" indent="-457200">
              <a:buAutoNum type="arabicParenR"/>
            </a:pPr>
            <a:r>
              <a:rPr lang="en-IN" dirty="0" smtClean="0"/>
              <a:t>Bringing into optimum balance many diverse elements of a modern technique.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286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Systems approach to Mgmt.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It is a collection </a:t>
            </a:r>
            <a:r>
              <a:rPr lang="en-IN" b="1" dirty="0" smtClean="0"/>
              <a:t>of interrelated parts acting together to achieve some goals </a:t>
            </a:r>
            <a:r>
              <a:rPr lang="en-IN" dirty="0" smtClean="0"/>
              <a:t>which exists  in the environment. 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A</a:t>
            </a:r>
            <a:r>
              <a:rPr lang="en-IN" b="1" dirty="0">
                <a:solidFill>
                  <a:srgbClr val="FF0000"/>
                </a:solidFill>
              </a:rPr>
              <a:t> system is any set of distinct parts that interact to form a complex whole</a:t>
            </a:r>
            <a:endParaRPr lang="en-IN" b="1" i="1" dirty="0" smtClean="0">
              <a:solidFill>
                <a:srgbClr val="FF0000"/>
              </a:solidFill>
            </a:endParaRPr>
          </a:p>
          <a:p>
            <a:r>
              <a:rPr lang="en-IN" dirty="0" smtClean="0"/>
              <a:t>System emphasizing a fair degree of integration &amp; a holistic view ( </a:t>
            </a:r>
            <a:r>
              <a:rPr lang="en-IN" b="1" i="1" dirty="0" smtClean="0"/>
              <a:t>whole is greater than sum of its part</a:t>
            </a:r>
            <a:r>
              <a:rPr lang="en-IN" dirty="0" smtClean="0"/>
              <a:t>) </a:t>
            </a:r>
          </a:p>
          <a:p>
            <a:r>
              <a:rPr lang="en-IN" dirty="0" smtClean="0"/>
              <a:t>The term system may also refer to a </a:t>
            </a:r>
            <a:r>
              <a:rPr lang="en-IN" b="1" dirty="0" smtClean="0"/>
              <a:t>set of rules that governs behaviour or structure.</a:t>
            </a:r>
          </a:p>
          <a:p>
            <a:r>
              <a:rPr lang="en-IN" dirty="0" smtClean="0"/>
              <a:t>A group of interdependent but interrelated elements comprising a unified whole. </a:t>
            </a:r>
          </a:p>
          <a:p>
            <a:r>
              <a:rPr lang="en-IN" b="1" i="1" dirty="0">
                <a:solidFill>
                  <a:srgbClr val="FF0000"/>
                </a:solidFill>
              </a:rPr>
              <a:t>The parts of a system are called sub-systems. Each  sub-system influences the other sub-system &amp; the system as a whole.</a:t>
            </a:r>
          </a:p>
          <a:p>
            <a:r>
              <a:rPr lang="en-IN" b="1" i="1" dirty="0"/>
              <a:t>Organisations cannot function in isolation</a:t>
            </a:r>
            <a:r>
              <a:rPr lang="en-IN" i="1" dirty="0"/>
              <a:t>. They have to operate in an open system, interacting with their environment.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749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34989"/>
            <a:ext cx="7620000" cy="5276056"/>
          </a:xfrm>
        </p:spPr>
        <p:txBody>
          <a:bodyPr/>
          <a:lstStyle/>
          <a:p>
            <a:pPr marL="114300" indent="0" algn="ctr">
              <a:buNone/>
            </a:pPr>
            <a:r>
              <a:rPr lang="en-IN" dirty="0" smtClean="0"/>
              <a:t>Environment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059832" y="2132856"/>
            <a:ext cx="2664296" cy="8640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3275856" y="227687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/>
              <a:t>Transformation Process</a:t>
            </a:r>
            <a:endParaRPr lang="en-IN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475656" y="2580442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24128" y="2537071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127920" y="2600037"/>
            <a:ext cx="0" cy="1837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9" idx="0"/>
          </p:cNvCxnSpPr>
          <p:nvPr/>
        </p:nvCxnSpPr>
        <p:spPr>
          <a:xfrm flipH="1" flipV="1">
            <a:off x="4788024" y="1368282"/>
            <a:ext cx="1810364" cy="7645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2159732" y="1333185"/>
            <a:ext cx="1908212" cy="6924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950316" y="2132856"/>
            <a:ext cx="129614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/>
              <a:t>OUTPUTS</a:t>
            </a:r>
            <a:endParaRPr lang="en-IN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347864" y="3717032"/>
            <a:ext cx="1728192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FEEDBACK</a:t>
            </a:r>
            <a:endParaRPr lang="en-IN" sz="24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6598388" y="2600037"/>
            <a:ext cx="0" cy="1837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2127920" y="4437112"/>
            <a:ext cx="44704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619672" y="2211110"/>
            <a:ext cx="129614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/>
              <a:t>INPUTS</a:t>
            </a:r>
            <a:endParaRPr lang="en-IN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259632" y="5099992"/>
            <a:ext cx="583264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400" b="1" i="1" dirty="0" smtClean="0">
                <a:solidFill>
                  <a:srgbClr val="FF0000"/>
                </a:solidFill>
              </a:rPr>
              <a:t>Organisation as an input output system</a:t>
            </a:r>
            <a:endParaRPr lang="en-IN" sz="2400" b="1" i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27584" y="594928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Organisation as a system receives input, transforms it through a process for output &amp; operates in an Environment  </a:t>
            </a:r>
            <a:endParaRPr lang="en-IN" dirty="0"/>
          </a:p>
        </p:txBody>
      </p:sp>
      <p:sp>
        <p:nvSpPr>
          <p:cNvPr id="50" name="TextBox 49"/>
          <p:cNvSpPr txBox="1"/>
          <p:nvPr/>
        </p:nvSpPr>
        <p:spPr>
          <a:xfrm>
            <a:off x="107504" y="2839868"/>
            <a:ext cx="1656184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/>
              <a:t>Raw material</a:t>
            </a:r>
          </a:p>
          <a:p>
            <a:pPr algn="ctr"/>
            <a:r>
              <a:rPr lang="en-IN" dirty="0" smtClean="0"/>
              <a:t>Capital</a:t>
            </a:r>
          </a:p>
          <a:p>
            <a:pPr algn="ctr"/>
            <a:r>
              <a:rPr lang="en-IN" dirty="0" smtClean="0"/>
              <a:t>Technology</a:t>
            </a:r>
          </a:p>
          <a:p>
            <a:pPr algn="ctr"/>
            <a:r>
              <a:rPr lang="en-IN" dirty="0" smtClean="0"/>
              <a:t>Human resource </a:t>
            </a:r>
            <a:endParaRPr lang="en-IN" dirty="0"/>
          </a:p>
        </p:txBody>
      </p:sp>
      <p:sp>
        <p:nvSpPr>
          <p:cNvPr id="51" name="TextBox 50"/>
          <p:cNvSpPr txBox="1"/>
          <p:nvPr/>
        </p:nvSpPr>
        <p:spPr>
          <a:xfrm>
            <a:off x="6804248" y="2701369"/>
            <a:ext cx="1656184" cy="17543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/>
              <a:t>Product &amp; services</a:t>
            </a:r>
          </a:p>
          <a:p>
            <a:pPr algn="ctr"/>
            <a:r>
              <a:rPr lang="en-IN" dirty="0" smtClean="0"/>
              <a:t>Financial Results</a:t>
            </a:r>
          </a:p>
          <a:p>
            <a:pPr algn="ctr"/>
            <a:r>
              <a:rPr lang="en-IN" dirty="0" smtClean="0"/>
              <a:t>Human Results</a:t>
            </a:r>
          </a:p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685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114"/>
          </a:xfrm>
        </p:spPr>
        <p:txBody>
          <a:bodyPr/>
          <a:lstStyle/>
          <a:p>
            <a:r>
              <a:rPr lang="en-IN" sz="4000" dirty="0" smtClean="0"/>
              <a:t>CONTINGENCY/SITUATIONAL Approach to Mgmt.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931224" cy="5060032"/>
          </a:xfrm>
        </p:spPr>
        <p:txBody>
          <a:bodyPr/>
          <a:lstStyle/>
          <a:p>
            <a:r>
              <a:rPr lang="en-IN" dirty="0" smtClean="0"/>
              <a:t>It is a latest addition to modern Mgmt. thought.</a:t>
            </a:r>
          </a:p>
          <a:p>
            <a:r>
              <a:rPr lang="en-IN" dirty="0" smtClean="0"/>
              <a:t>It is often argued whether there exist </a:t>
            </a:r>
            <a:r>
              <a:rPr lang="en-IN" b="1" dirty="0" smtClean="0"/>
              <a:t>“one best way” </a:t>
            </a:r>
            <a:r>
              <a:rPr lang="en-IN" dirty="0" smtClean="0"/>
              <a:t>to apply principles &amp; to conduct the functions of mgmt. to achieve organisational effectiveness. </a:t>
            </a:r>
          </a:p>
          <a:p>
            <a:r>
              <a:rPr lang="en-IN" dirty="0" smtClean="0"/>
              <a:t>In the opinion of </a:t>
            </a:r>
            <a:r>
              <a:rPr lang="en-IN" dirty="0" err="1" smtClean="0"/>
              <a:t>situationlists</a:t>
            </a:r>
            <a:r>
              <a:rPr lang="en-IN" dirty="0" smtClean="0"/>
              <a:t>, </a:t>
            </a:r>
            <a:r>
              <a:rPr lang="en-IN" b="1" dirty="0" smtClean="0">
                <a:solidFill>
                  <a:srgbClr val="FF0000"/>
                </a:solidFill>
              </a:rPr>
              <a:t>no one best approach to mgmt. exists because each situation that a manager faces is mostly different. </a:t>
            </a:r>
          </a:p>
          <a:p>
            <a:r>
              <a:rPr lang="en-IN" dirty="0" smtClean="0"/>
              <a:t>A manager must </a:t>
            </a:r>
            <a:r>
              <a:rPr lang="en-IN" b="1" dirty="0" smtClean="0"/>
              <a:t>evaluate each situation independently &amp; decide what action to take</a:t>
            </a:r>
            <a:r>
              <a:rPr lang="en-IN" dirty="0" smtClean="0"/>
              <a:t>.</a:t>
            </a:r>
          </a:p>
          <a:p>
            <a:r>
              <a:rPr lang="en-IN" dirty="0" smtClean="0"/>
              <a:t>According to Contingency approach the </a:t>
            </a:r>
            <a:r>
              <a:rPr lang="en-IN" i="1" dirty="0" smtClean="0">
                <a:solidFill>
                  <a:srgbClr val="FF0000"/>
                </a:solidFill>
              </a:rPr>
              <a:t>managers must identify “ which technique will, in a particular situation, under particular circumstances &amp; at a particular time , best contribute to the attainment of management goals”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14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740" y="563475"/>
            <a:ext cx="4248472" cy="390790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114300" indent="0" algn="ctr">
              <a:buNone/>
            </a:pPr>
            <a:r>
              <a:rPr lang="en-IN" b="1" dirty="0" smtClean="0"/>
              <a:t>Contingency View </a:t>
            </a:r>
          </a:p>
          <a:p>
            <a:pPr marL="114300" indent="0">
              <a:buNone/>
            </a:pPr>
            <a:r>
              <a:rPr lang="en-IN" i="1" dirty="0" smtClean="0">
                <a:solidFill>
                  <a:srgbClr val="FF0000"/>
                </a:solidFill>
              </a:rPr>
              <a:t>Managers must identify contingency variables </a:t>
            </a:r>
            <a:r>
              <a:rPr lang="en-IN" dirty="0" smtClean="0"/>
              <a:t>:</a:t>
            </a:r>
          </a:p>
          <a:p>
            <a:r>
              <a:rPr lang="en-IN" dirty="0" smtClean="0"/>
              <a:t>Size of the firm</a:t>
            </a:r>
          </a:p>
          <a:p>
            <a:r>
              <a:rPr lang="en-IN" dirty="0" smtClean="0"/>
              <a:t>Environment</a:t>
            </a:r>
          </a:p>
          <a:p>
            <a:r>
              <a:rPr lang="en-IN" dirty="0" smtClean="0"/>
              <a:t>Resources</a:t>
            </a:r>
          </a:p>
          <a:p>
            <a:r>
              <a:rPr lang="en-IN" dirty="0" smtClean="0"/>
              <a:t>Technology</a:t>
            </a:r>
          </a:p>
          <a:p>
            <a:r>
              <a:rPr lang="en-IN" dirty="0" smtClean="0"/>
              <a:t>Individual differences</a:t>
            </a:r>
          </a:p>
          <a:p>
            <a:r>
              <a:rPr lang="en-IN" dirty="0" smtClean="0"/>
              <a:t>Group dynamics</a:t>
            </a: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355976" y="4471379"/>
            <a:ext cx="0" cy="6286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403648" y="5085184"/>
            <a:ext cx="61206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16184" y="5085184"/>
            <a:ext cx="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524328" y="5099979"/>
            <a:ext cx="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3528" y="5388011"/>
            <a:ext cx="2592288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/>
              <a:t>Universal view</a:t>
            </a:r>
          </a:p>
          <a:p>
            <a:r>
              <a:rPr lang="en-IN" dirty="0" smtClean="0"/>
              <a:t>-</a:t>
            </a:r>
            <a:r>
              <a:rPr lang="en-IN" i="1" dirty="0" smtClean="0"/>
              <a:t>there is one best way to manage</a:t>
            </a:r>
            <a:endParaRPr lang="en-IN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652120" y="5404574"/>
            <a:ext cx="2592287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/>
              <a:t>Situationist View</a:t>
            </a:r>
          </a:p>
          <a:p>
            <a:r>
              <a:rPr lang="en-IN" dirty="0" smtClean="0"/>
              <a:t>There are many ways to manage work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971600" y="116632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i="1" dirty="0" smtClean="0">
                <a:solidFill>
                  <a:srgbClr val="FF0000"/>
                </a:solidFill>
              </a:rPr>
              <a:t>A contingency approach to Mgmt. Effectiveness </a:t>
            </a:r>
            <a:endParaRPr lang="en-IN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39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Styles of 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7753672" cy="5132040"/>
          </a:xfrm>
        </p:spPr>
        <p:txBody>
          <a:bodyPr/>
          <a:lstStyle/>
          <a:p>
            <a:r>
              <a:rPr lang="en-IN" dirty="0" smtClean="0"/>
              <a:t>There are different management styles developed in different countries over years.</a:t>
            </a:r>
          </a:p>
          <a:p>
            <a:r>
              <a:rPr lang="en-IN" dirty="0" smtClean="0"/>
              <a:t>The styles of management used in different countries are different in many respects due to historical , cultural &amp; economic reasons.</a:t>
            </a:r>
          </a:p>
          <a:p>
            <a:r>
              <a:rPr lang="en-IN" dirty="0" smtClean="0"/>
              <a:t>Management styles used in Japan, America &amp; European countries are followed by many other countries of the world but with suitable modification.</a:t>
            </a:r>
          </a:p>
          <a:p>
            <a:r>
              <a:rPr lang="en-IN" dirty="0" smtClean="0"/>
              <a:t>In </a:t>
            </a:r>
            <a:r>
              <a:rPr lang="en-IN" dirty="0"/>
              <a:t>I</a:t>
            </a:r>
            <a:r>
              <a:rPr lang="en-IN" dirty="0" smtClean="0"/>
              <a:t>ndia Mgmt. styles used are as per the socio-economic &amp; cultural situation available in India.</a:t>
            </a:r>
          </a:p>
          <a:p>
            <a:r>
              <a:rPr lang="en-IN" dirty="0" smtClean="0"/>
              <a:t>Some MNCs introduce uniform management styles &amp; practices in their head offices as well as in foreign branches, subsidiaries &amp; so 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258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Japanese Style of Mgmt.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7753672" cy="5060032"/>
          </a:xfrm>
        </p:spPr>
        <p:txBody>
          <a:bodyPr/>
          <a:lstStyle/>
          <a:p>
            <a:r>
              <a:rPr lang="en-IN" dirty="0" smtClean="0"/>
              <a:t>Japan is one of the leading industrial nations in the world.</a:t>
            </a:r>
          </a:p>
          <a:p>
            <a:r>
              <a:rPr lang="en-IN" dirty="0" smtClean="0"/>
              <a:t>It is a leading country in the manufacturing of automobiles &amp; machinery (engineering goods). </a:t>
            </a:r>
          </a:p>
          <a:p>
            <a:r>
              <a:rPr lang="en-IN" dirty="0" smtClean="0"/>
              <a:t>Japan has achieved spectacular economic growth &amp; prosperity &amp; is ranked as one </a:t>
            </a:r>
            <a:r>
              <a:rPr lang="en-IN" b="1" dirty="0" smtClean="0"/>
              <a:t>SUPER INDUSTRIAL POWER </a:t>
            </a:r>
            <a:r>
              <a:rPr lang="en-IN" dirty="0" smtClean="0"/>
              <a:t>in the world.</a:t>
            </a:r>
          </a:p>
          <a:p>
            <a:r>
              <a:rPr lang="en-IN" dirty="0" smtClean="0"/>
              <a:t>Japan has adopted managerial practices/Styles which are quite different from those of other economically advanced countries.</a:t>
            </a:r>
          </a:p>
          <a:p>
            <a:r>
              <a:rPr lang="en-IN" b="1" dirty="0" smtClean="0"/>
              <a:t>There are three commonly used </a:t>
            </a:r>
            <a:r>
              <a:rPr lang="en-IN" b="1" dirty="0"/>
              <a:t>J</a:t>
            </a:r>
            <a:r>
              <a:rPr lang="en-IN" b="1" dirty="0" smtClean="0"/>
              <a:t>apanese Mgmt. practices </a:t>
            </a:r>
            <a:r>
              <a:rPr lang="en-IN" dirty="0" smtClean="0"/>
              <a:t>These are</a:t>
            </a:r>
          </a:p>
          <a:p>
            <a:pPr marL="114300" indent="0">
              <a:buNone/>
            </a:pPr>
            <a:r>
              <a:rPr lang="en-IN" dirty="0" smtClean="0"/>
              <a:t>1. lifetime Employment (‘</a:t>
            </a:r>
            <a:r>
              <a:rPr lang="en-IN" dirty="0" err="1" smtClean="0"/>
              <a:t>Nenko</a:t>
            </a:r>
            <a:r>
              <a:rPr lang="en-IN" dirty="0" smtClean="0"/>
              <a:t>’)</a:t>
            </a:r>
          </a:p>
          <a:p>
            <a:pPr marL="114300" indent="0">
              <a:buNone/>
            </a:pPr>
            <a:r>
              <a:rPr lang="en-IN" dirty="0" smtClean="0"/>
              <a:t>2. Consensus Decision-Making (</a:t>
            </a:r>
            <a:r>
              <a:rPr lang="en-IN" dirty="0" err="1" smtClean="0"/>
              <a:t>Ringi</a:t>
            </a:r>
            <a:r>
              <a:rPr lang="en-IN" dirty="0" smtClean="0"/>
              <a:t>)</a:t>
            </a:r>
          </a:p>
          <a:p>
            <a:pPr marL="114300" indent="0">
              <a:buNone/>
            </a:pPr>
            <a:r>
              <a:rPr lang="en-IN" dirty="0" smtClean="0"/>
              <a:t>3. Unique </a:t>
            </a:r>
            <a:r>
              <a:rPr lang="en-IN" dirty="0"/>
              <a:t>P</a:t>
            </a:r>
            <a:r>
              <a:rPr lang="en-IN" dirty="0" smtClean="0"/>
              <a:t>osition of Quality </a:t>
            </a:r>
            <a:r>
              <a:rPr lang="en-IN" dirty="0"/>
              <a:t>C</a:t>
            </a:r>
            <a:r>
              <a:rPr lang="en-IN" dirty="0" smtClean="0"/>
              <a:t>ontrol Circles (QCCs)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154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Features of 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IN" sz="2400" dirty="0" smtClean="0"/>
              <a:t>1. </a:t>
            </a:r>
            <a:r>
              <a:rPr lang="en-IN" sz="2400" b="1" i="1" dirty="0" smtClean="0"/>
              <a:t>Management is a process 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Its is a process and not a body of individuals. 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Those who perform this process are called </a:t>
            </a:r>
            <a:r>
              <a:rPr lang="en-IN" sz="2400" dirty="0" smtClean="0">
                <a:solidFill>
                  <a:srgbClr val="FF0000"/>
                </a:solidFill>
              </a:rPr>
              <a:t>managers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MGMT process involves </a:t>
            </a:r>
            <a:r>
              <a:rPr lang="en-IN" sz="2400" b="1" dirty="0" smtClean="0">
                <a:solidFill>
                  <a:srgbClr val="FF0000"/>
                </a:solidFill>
              </a:rPr>
              <a:t>planning , organising , directing and unifying human efforts </a:t>
            </a:r>
            <a:r>
              <a:rPr lang="en-IN" sz="2400" dirty="0" smtClean="0"/>
              <a:t>for the accomplishment of a given tasks. 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The process continues as long as the enterprise is operating  in the business world. </a:t>
            </a:r>
          </a:p>
          <a:p>
            <a:pPr>
              <a:buFont typeface="Wingdings" pitchFamily="2" charset="2"/>
              <a:buChar char="Ø"/>
            </a:pPr>
            <a:endParaRPr lang="en-IN" dirty="0" smtClean="0"/>
          </a:p>
          <a:p>
            <a:pPr marL="114300" indent="0">
              <a:buNone/>
            </a:pPr>
            <a:r>
              <a:rPr lang="en-IN" sz="2400" b="1" dirty="0" smtClean="0"/>
              <a:t>Recourses 		Process 	</a:t>
            </a:r>
            <a:r>
              <a:rPr lang="en-IN" sz="2400" b="1" dirty="0"/>
              <a:t>	</a:t>
            </a:r>
            <a:r>
              <a:rPr lang="en-IN" sz="2400" b="1" dirty="0" smtClean="0"/>
              <a:t>Objectives </a:t>
            </a:r>
            <a:endParaRPr lang="en-IN" sz="2400" b="1" dirty="0"/>
          </a:p>
        </p:txBody>
      </p:sp>
      <p:sp>
        <p:nvSpPr>
          <p:cNvPr id="4" name="Right Arrow 3"/>
          <p:cNvSpPr/>
          <p:nvPr/>
        </p:nvSpPr>
        <p:spPr>
          <a:xfrm>
            <a:off x="2123728" y="5385046"/>
            <a:ext cx="1008112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ight Arrow 4"/>
          <p:cNvSpPr/>
          <p:nvPr/>
        </p:nvSpPr>
        <p:spPr>
          <a:xfrm>
            <a:off x="4499992" y="5360872"/>
            <a:ext cx="1152128" cy="3723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440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dirty="0" smtClean="0"/>
              <a:t>1</a:t>
            </a:r>
            <a:r>
              <a:rPr lang="en-IN" sz="3600" b="1" dirty="0" smtClean="0"/>
              <a:t>. </a:t>
            </a:r>
            <a:r>
              <a:rPr lang="en-IN" sz="3600" b="1" dirty="0"/>
              <a:t>lifetime Employment (‘</a:t>
            </a:r>
            <a:r>
              <a:rPr lang="en-IN" sz="3600" b="1" dirty="0" err="1"/>
              <a:t>Nenko</a:t>
            </a:r>
            <a:r>
              <a:rPr lang="en-IN" sz="3600" b="1" dirty="0" smtClean="0"/>
              <a:t>’)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7920880" cy="5328592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Important  feature of this practice is Lifetime employment for permanent employees( related to staffing function), great concern for the individual employee, &amp; emphasis on seniority.</a:t>
            </a:r>
          </a:p>
          <a:p>
            <a:r>
              <a:rPr lang="en-IN" dirty="0" smtClean="0"/>
              <a:t>Majority of employees in japan spend their working life period with a single enterprise. </a:t>
            </a:r>
          </a:p>
          <a:p>
            <a:r>
              <a:rPr lang="en-IN" dirty="0" smtClean="0"/>
              <a:t>This gives security &amp; feeling of belonging among the employees.</a:t>
            </a:r>
          </a:p>
          <a:p>
            <a:r>
              <a:rPr lang="en-IN" dirty="0" smtClean="0"/>
              <a:t>Lifetime employment concept develops close cultural ties between the company &amp; the employer.</a:t>
            </a:r>
          </a:p>
          <a:p>
            <a:r>
              <a:rPr lang="en-IN" dirty="0" smtClean="0"/>
              <a:t>Th</a:t>
            </a:r>
            <a:r>
              <a:rPr lang="en-IN" b="1" dirty="0" smtClean="0"/>
              <a:t>e’ </a:t>
            </a:r>
            <a:r>
              <a:rPr lang="en-IN" b="1" dirty="0" err="1" smtClean="0"/>
              <a:t>Nenko</a:t>
            </a:r>
            <a:r>
              <a:rPr lang="en-IN" b="1" dirty="0" smtClean="0"/>
              <a:t>’ system has some advantages </a:t>
            </a:r>
          </a:p>
          <a:p>
            <a:pPr marL="571500" indent="-457200">
              <a:buAutoNum type="arabicPeriod"/>
            </a:pPr>
            <a:r>
              <a:rPr lang="en-IN" b="1" dirty="0" smtClean="0"/>
              <a:t>Avoids warfare </a:t>
            </a:r>
            <a:r>
              <a:rPr lang="en-IN" dirty="0" smtClean="0"/>
              <a:t>among competing firms in the job market.</a:t>
            </a:r>
          </a:p>
          <a:p>
            <a:pPr marL="571500" indent="-457200">
              <a:buAutoNum type="arabicPeriod"/>
            </a:pPr>
            <a:r>
              <a:rPr lang="en-IN" dirty="0" smtClean="0"/>
              <a:t>Labour turnover &amp; </a:t>
            </a:r>
            <a:r>
              <a:rPr lang="en-IN" b="1" dirty="0" smtClean="0"/>
              <a:t>cost </a:t>
            </a:r>
            <a:r>
              <a:rPr lang="en-IN" dirty="0" smtClean="0"/>
              <a:t>of hiring are</a:t>
            </a:r>
            <a:r>
              <a:rPr lang="en-IN" b="1" dirty="0" smtClean="0"/>
              <a:t> minimised</a:t>
            </a:r>
            <a:r>
              <a:rPr lang="en-IN" dirty="0" smtClean="0"/>
              <a:t>.</a:t>
            </a:r>
          </a:p>
          <a:p>
            <a:pPr marL="571500" indent="-457200">
              <a:buAutoNum type="arabicPeriod"/>
            </a:pPr>
            <a:r>
              <a:rPr lang="en-IN" dirty="0" smtClean="0"/>
              <a:t>High </a:t>
            </a:r>
            <a:r>
              <a:rPr lang="en-IN" b="1" dirty="0" smtClean="0"/>
              <a:t>sense of commitment </a:t>
            </a:r>
            <a:r>
              <a:rPr lang="en-IN" dirty="0" smtClean="0"/>
              <a:t>&amp; loyalty to the firm is developed.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008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Demerits of </a:t>
            </a:r>
            <a:r>
              <a:rPr lang="en-IN" dirty="0" err="1"/>
              <a:t>N</a:t>
            </a:r>
            <a:r>
              <a:rPr lang="en-IN" dirty="0" err="1" smtClean="0"/>
              <a:t>enko</a:t>
            </a:r>
            <a:r>
              <a:rPr lang="en-IN" dirty="0" smtClean="0"/>
              <a:t> system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</a:t>
            </a:r>
            <a:r>
              <a:rPr lang="en-IN" dirty="0" smtClean="0"/>
              <a:t>irstly This concept </a:t>
            </a:r>
            <a:r>
              <a:rPr lang="en-IN" b="1" dirty="0" smtClean="0"/>
              <a:t>adds to business cost as employees are kept on the payroll of the company </a:t>
            </a:r>
            <a:r>
              <a:rPr lang="en-IN" dirty="0" smtClean="0"/>
              <a:t>even when there may be insufficient work.</a:t>
            </a:r>
          </a:p>
          <a:p>
            <a:r>
              <a:rPr lang="en-IN" dirty="0" smtClean="0"/>
              <a:t>Secondly, companies find </a:t>
            </a:r>
            <a:r>
              <a:rPr lang="en-IN" b="1" dirty="0" smtClean="0"/>
              <a:t>it difficult to maintain close relations with larger number of lifetime workers </a:t>
            </a:r>
            <a:r>
              <a:rPr lang="en-IN" dirty="0" smtClean="0"/>
              <a:t>as such number increases gradually. </a:t>
            </a:r>
          </a:p>
          <a:p>
            <a:r>
              <a:rPr lang="en-IN" dirty="0" smtClean="0"/>
              <a:t>The firms operating in </a:t>
            </a:r>
            <a:r>
              <a:rPr lang="en-IN" b="1" dirty="0" smtClean="0"/>
              <a:t>japan are questioning the practice of lifetime employment</a:t>
            </a:r>
            <a:r>
              <a:rPr lang="en-IN" dirty="0" smtClean="0"/>
              <a:t>.</a:t>
            </a:r>
            <a:r>
              <a:rPr lang="en-IN" dirty="0"/>
              <a:t> </a:t>
            </a:r>
            <a:r>
              <a:rPr lang="en-IN" dirty="0" smtClean="0"/>
              <a:t>Changes appear to be in the making but slowly.</a:t>
            </a:r>
          </a:p>
          <a:p>
            <a:r>
              <a:rPr lang="en-IN" dirty="0" smtClean="0"/>
              <a:t>This practice is used primarily by large size firms &amp; that currently the </a:t>
            </a:r>
            <a:r>
              <a:rPr lang="en-IN" b="1" dirty="0" smtClean="0"/>
              <a:t>job security system applies to only about one-third of the total force </a:t>
            </a:r>
            <a:r>
              <a:rPr lang="en-IN" dirty="0" smtClean="0"/>
              <a:t>in japan. </a:t>
            </a:r>
          </a:p>
        </p:txBody>
      </p:sp>
    </p:spTree>
    <p:extLst>
      <p:ext uri="{BB962C8B-B14F-4D97-AF65-F5344CB8AC3E}">
        <p14:creationId xmlns:p14="http://schemas.microsoft.com/office/powerpoint/2010/main" val="218165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7753672" cy="5780112"/>
          </a:xfrm>
        </p:spPr>
        <p:txBody>
          <a:bodyPr/>
          <a:lstStyle/>
          <a:p>
            <a:r>
              <a:rPr lang="en-IN" b="1" dirty="0" smtClean="0"/>
              <a:t>Seniority system is another Mgmt. practice followed in India. </a:t>
            </a:r>
            <a:r>
              <a:rPr lang="en-IN" dirty="0" smtClean="0"/>
              <a:t>It provides privileges for older employees with many years of service with the company.</a:t>
            </a:r>
          </a:p>
          <a:p>
            <a:endParaRPr lang="en-IN" dirty="0" smtClean="0"/>
          </a:p>
          <a:p>
            <a:r>
              <a:rPr lang="en-IN" dirty="0" smtClean="0"/>
              <a:t>However there are now indications  under which </a:t>
            </a:r>
            <a:r>
              <a:rPr lang="en-IN" b="1" dirty="0" smtClean="0">
                <a:solidFill>
                  <a:srgbClr val="FF0000"/>
                </a:solidFill>
              </a:rPr>
              <a:t>seniority system may be superseded by a more open approach which provides opportunities for advancement for young people/ employees. </a:t>
            </a:r>
          </a:p>
          <a:p>
            <a:endParaRPr lang="en-IN" b="1" dirty="0" smtClean="0">
              <a:solidFill>
                <a:srgbClr val="FF0000"/>
              </a:solidFill>
            </a:endParaRPr>
          </a:p>
          <a:p>
            <a:r>
              <a:rPr lang="en-IN" b="1" dirty="0" smtClean="0"/>
              <a:t>Sony corporation for example has team leaders </a:t>
            </a:r>
            <a:r>
              <a:rPr lang="en-IN" dirty="0" smtClean="0"/>
              <a:t>(not called supervisors which is common term in India &amp; in many other countries) who are often young women of 18 or 19 years of age.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575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94122"/>
          </a:xfrm>
        </p:spPr>
        <p:txBody>
          <a:bodyPr/>
          <a:lstStyle/>
          <a:p>
            <a:r>
              <a:rPr lang="en-IN" sz="3200" b="1" dirty="0" smtClean="0"/>
              <a:t>Consensus Decision Making (‘</a:t>
            </a:r>
            <a:r>
              <a:rPr lang="en-IN" sz="3200" b="1" dirty="0" err="1" smtClean="0"/>
              <a:t>Ringi</a:t>
            </a:r>
            <a:r>
              <a:rPr lang="en-IN" sz="3200" b="1" dirty="0" smtClean="0"/>
              <a:t>’) in Japan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7920880" cy="5616624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It is based on the idea that </a:t>
            </a:r>
            <a:r>
              <a:rPr lang="en-IN" dirty="0" smtClean="0">
                <a:solidFill>
                  <a:srgbClr val="FF0000"/>
                </a:solidFill>
              </a:rPr>
              <a:t>new changes and new concepts should come primarily from the lower levels of mgmt.</a:t>
            </a:r>
          </a:p>
          <a:p>
            <a:pPr algn="just"/>
            <a:r>
              <a:rPr lang="en-IN" i="1" dirty="0" smtClean="0"/>
              <a:t>The lower level employees </a:t>
            </a:r>
            <a:r>
              <a:rPr lang="en-IN" b="1" i="1" dirty="0" smtClean="0">
                <a:solidFill>
                  <a:srgbClr val="0070C0"/>
                </a:solidFill>
              </a:rPr>
              <a:t>prepare proposals </a:t>
            </a:r>
            <a:r>
              <a:rPr lang="en-IN" i="1" dirty="0" smtClean="0"/>
              <a:t>for higher level personnel.</a:t>
            </a:r>
          </a:p>
          <a:p>
            <a:pPr algn="just"/>
            <a:r>
              <a:rPr lang="en-IN" i="1" dirty="0" smtClean="0"/>
              <a:t>The supervisors at higher level </a:t>
            </a:r>
            <a:r>
              <a:rPr lang="en-IN" b="1" i="1" dirty="0" smtClean="0">
                <a:solidFill>
                  <a:srgbClr val="0070C0"/>
                </a:solidFill>
              </a:rPr>
              <a:t>do not simply accept or reject </a:t>
            </a:r>
            <a:r>
              <a:rPr lang="en-IN" i="1" dirty="0" smtClean="0"/>
              <a:t>the proposal submitted. </a:t>
            </a:r>
          </a:p>
          <a:p>
            <a:pPr algn="just"/>
            <a:r>
              <a:rPr lang="en-IN" i="1" dirty="0" smtClean="0"/>
              <a:t>They prefer to have </a:t>
            </a:r>
            <a:r>
              <a:rPr lang="en-IN" b="1" i="1" dirty="0" smtClean="0">
                <a:solidFill>
                  <a:srgbClr val="0070C0"/>
                </a:solidFill>
              </a:rPr>
              <a:t>direct communication </a:t>
            </a:r>
            <a:r>
              <a:rPr lang="en-IN" i="1" dirty="0" smtClean="0"/>
              <a:t>with the workers who submitted the proposal.</a:t>
            </a:r>
          </a:p>
          <a:p>
            <a:pPr algn="just"/>
            <a:r>
              <a:rPr lang="en-IN" i="1" dirty="0" smtClean="0"/>
              <a:t>The supervisors </a:t>
            </a:r>
            <a:r>
              <a:rPr lang="en-IN" b="1" i="1" dirty="0" smtClean="0">
                <a:solidFill>
                  <a:srgbClr val="0070C0"/>
                </a:solidFill>
              </a:rPr>
              <a:t>tactfully question them, make suggestions &amp; encourage subordinates to think more &amp; prepare improved proposal</a:t>
            </a:r>
            <a:r>
              <a:rPr lang="en-IN" i="1" dirty="0" smtClean="0"/>
              <a:t> for consideration at the higher level.</a:t>
            </a:r>
          </a:p>
          <a:p>
            <a:pPr algn="just"/>
            <a:r>
              <a:rPr lang="en-IN" i="1" dirty="0" smtClean="0"/>
              <a:t>If necessary the proposal are sent back to the initiator for more information. However the </a:t>
            </a:r>
            <a:r>
              <a:rPr lang="en-IN" b="1" i="1" dirty="0" smtClean="0"/>
              <a:t>top level retains its power in regard to major decisions.</a:t>
            </a:r>
            <a:endParaRPr lang="en-IN" b="1" i="1" dirty="0"/>
          </a:p>
        </p:txBody>
      </p:sp>
    </p:spTree>
    <p:extLst>
      <p:ext uri="{BB962C8B-B14F-4D97-AF65-F5344CB8AC3E}">
        <p14:creationId xmlns:p14="http://schemas.microsoft.com/office/powerpoint/2010/main" val="304696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7897688" cy="6212160"/>
          </a:xfrm>
        </p:spPr>
        <p:txBody>
          <a:bodyPr/>
          <a:lstStyle/>
          <a:p>
            <a:r>
              <a:rPr lang="en-IN" dirty="0" smtClean="0"/>
              <a:t>Lower level employees initiate an idea &amp; submit it to the next higher level until it reaches the desk of the top executive.</a:t>
            </a:r>
          </a:p>
          <a:p>
            <a:r>
              <a:rPr lang="en-IN" dirty="0" smtClean="0"/>
              <a:t>If the proposal is approved it is returned to the initiator for implementation.</a:t>
            </a:r>
          </a:p>
          <a:p>
            <a:pPr marL="114300" indent="0">
              <a:buNone/>
            </a:pPr>
            <a:r>
              <a:rPr lang="en-IN" dirty="0" smtClean="0">
                <a:solidFill>
                  <a:srgbClr val="FF0000"/>
                </a:solidFill>
              </a:rPr>
              <a:t>The benefits of “</a:t>
            </a:r>
            <a:r>
              <a:rPr lang="en-IN" dirty="0" err="1" smtClean="0">
                <a:solidFill>
                  <a:srgbClr val="FF0000"/>
                </a:solidFill>
              </a:rPr>
              <a:t>Ringi</a:t>
            </a:r>
            <a:r>
              <a:rPr lang="en-IN" dirty="0" smtClean="0">
                <a:solidFill>
                  <a:srgbClr val="FF0000"/>
                </a:solidFill>
              </a:rPr>
              <a:t>” are: </a:t>
            </a:r>
          </a:p>
          <a:p>
            <a:pPr marL="571500" indent="-457200">
              <a:buAutoNum type="alphaLcParenR"/>
            </a:pPr>
            <a:r>
              <a:rPr lang="en-IN" dirty="0" smtClean="0"/>
              <a:t>It results in dispersion of actual decision-making to lower levels of Mgmt.</a:t>
            </a:r>
          </a:p>
          <a:p>
            <a:pPr marL="571500" indent="-457200">
              <a:buAutoNum type="alphaLcParenR"/>
            </a:pPr>
            <a:r>
              <a:rPr lang="en-IN" dirty="0" smtClean="0"/>
              <a:t>It facilitates harmony &amp; prevents conflicts.</a:t>
            </a:r>
          </a:p>
          <a:p>
            <a:pPr marL="571500" indent="-457200">
              <a:buAutoNum type="alphaLcParenR"/>
            </a:pPr>
            <a:r>
              <a:rPr lang="en-IN" dirty="0" smtClean="0"/>
              <a:t>It allows inputs from lower level of Mgmt.</a:t>
            </a:r>
          </a:p>
          <a:p>
            <a:pPr marL="571500" indent="-457200">
              <a:buAutoNum type="alphaLcParenR"/>
            </a:pPr>
            <a:r>
              <a:rPr lang="en-IN" dirty="0" smtClean="0"/>
              <a:t>It improves commitment to implementing decisions.</a:t>
            </a:r>
          </a:p>
          <a:p>
            <a:pPr marL="114300" indent="0">
              <a:buNone/>
            </a:pPr>
            <a:r>
              <a:rPr lang="en-IN" b="1" dirty="0" smtClean="0">
                <a:solidFill>
                  <a:srgbClr val="FF0000"/>
                </a:solidFill>
              </a:rPr>
              <a:t>“</a:t>
            </a:r>
            <a:r>
              <a:rPr lang="en-IN" b="1" dirty="0" err="1" smtClean="0">
                <a:solidFill>
                  <a:srgbClr val="FF0000"/>
                </a:solidFill>
              </a:rPr>
              <a:t>Ringi</a:t>
            </a:r>
            <a:r>
              <a:rPr lang="en-IN" b="1" dirty="0" smtClean="0">
                <a:solidFill>
                  <a:srgbClr val="FF0000"/>
                </a:solidFill>
              </a:rPr>
              <a:t>” system suffers from some drawbacks:</a:t>
            </a:r>
          </a:p>
          <a:p>
            <a:pPr marL="114300" indent="0">
              <a:buNone/>
            </a:pPr>
            <a:r>
              <a:rPr lang="en-IN" dirty="0" smtClean="0"/>
              <a:t>1. The decision-making process becomes </a:t>
            </a:r>
            <a:r>
              <a:rPr lang="en-IN" b="1" dirty="0" smtClean="0"/>
              <a:t>cumbersome &amp; slow.</a:t>
            </a:r>
          </a:p>
          <a:p>
            <a:pPr marL="114300" indent="0">
              <a:buNone/>
            </a:pPr>
            <a:r>
              <a:rPr lang="en-IN" dirty="0" smtClean="0"/>
              <a:t>2. responsibility for decisions is </a:t>
            </a:r>
            <a:r>
              <a:rPr lang="en-IN" b="1" dirty="0" smtClean="0"/>
              <a:t>diffused </a:t>
            </a:r>
          </a:p>
          <a:p>
            <a:pPr marL="114300" indent="0">
              <a:buNone/>
            </a:pPr>
            <a:r>
              <a:rPr lang="en-IN" dirty="0" smtClean="0"/>
              <a:t>3.Optimun allocation of resources become </a:t>
            </a:r>
            <a:r>
              <a:rPr lang="en-IN" b="1" dirty="0" smtClean="0"/>
              <a:t>difficult</a:t>
            </a:r>
          </a:p>
          <a:p>
            <a:pPr marL="114300" indent="0">
              <a:buNone/>
            </a:pPr>
            <a:endParaRPr lang="en-IN" dirty="0" smtClean="0"/>
          </a:p>
          <a:p>
            <a:pPr marL="571500" indent="-457200">
              <a:buAutoNum type="alphaLcParenR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42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562074"/>
          </a:xfrm>
        </p:spPr>
        <p:txBody>
          <a:bodyPr/>
          <a:lstStyle/>
          <a:p>
            <a:r>
              <a:rPr lang="en-IN" sz="2800" b="1" dirty="0" smtClean="0"/>
              <a:t>Unique Position of Quality Control Circles </a:t>
            </a:r>
            <a:r>
              <a:rPr lang="en-IN" sz="2800" dirty="0" smtClean="0"/>
              <a:t>(QCCs)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8388424" cy="5400600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Under Japanese work culture, </a:t>
            </a:r>
            <a:r>
              <a:rPr lang="en-IN" dirty="0" smtClean="0">
                <a:solidFill>
                  <a:srgbClr val="FF0000"/>
                </a:solidFill>
              </a:rPr>
              <a:t>quality is given first priority </a:t>
            </a:r>
            <a:r>
              <a:rPr lang="en-IN" dirty="0" smtClean="0"/>
              <a:t>&amp; maximum possible attention.</a:t>
            </a:r>
          </a:p>
          <a:p>
            <a:r>
              <a:rPr lang="en-IN" dirty="0" smtClean="0"/>
              <a:t>Workers </a:t>
            </a:r>
            <a:r>
              <a:rPr lang="en-IN" dirty="0" smtClean="0">
                <a:solidFill>
                  <a:srgbClr val="FF0000"/>
                </a:solidFill>
              </a:rPr>
              <a:t>from one department form a small unofficial group </a:t>
            </a:r>
            <a:r>
              <a:rPr lang="en-IN" dirty="0" smtClean="0"/>
              <a:t>headed by a foreman.</a:t>
            </a:r>
          </a:p>
          <a:p>
            <a:r>
              <a:rPr lang="en-IN" dirty="0" smtClean="0"/>
              <a:t>The group meets frequently, </a:t>
            </a:r>
            <a:r>
              <a:rPr lang="en-IN" b="1" dirty="0" smtClean="0">
                <a:solidFill>
                  <a:srgbClr val="FF0000"/>
                </a:solidFill>
              </a:rPr>
              <a:t>study their problems/difficulties for remedial measures for quality &amp; productivity improvement.</a:t>
            </a:r>
          </a:p>
          <a:p>
            <a:r>
              <a:rPr lang="en-IN" dirty="0" smtClean="0"/>
              <a:t>Other problems such </a:t>
            </a:r>
            <a:r>
              <a:rPr lang="en-IN" b="1" dirty="0" smtClean="0"/>
              <a:t>as cost control</a:t>
            </a:r>
            <a:r>
              <a:rPr lang="en-IN" dirty="0" smtClean="0"/>
              <a:t>, </a:t>
            </a:r>
            <a:r>
              <a:rPr lang="en-IN" b="1" dirty="0" smtClean="0"/>
              <a:t>quality improvement</a:t>
            </a:r>
            <a:r>
              <a:rPr lang="en-IN" dirty="0" smtClean="0"/>
              <a:t>, </a:t>
            </a:r>
            <a:r>
              <a:rPr lang="en-IN" b="1" dirty="0" smtClean="0"/>
              <a:t>elimination of wastages </a:t>
            </a:r>
            <a:r>
              <a:rPr lang="en-IN" dirty="0" smtClean="0"/>
              <a:t>are discussed in group meetings &amp; finally proposals are submitted to higher level management for consideration &amp; approval. </a:t>
            </a:r>
          </a:p>
          <a:p>
            <a:r>
              <a:rPr lang="en-IN" dirty="0" smtClean="0"/>
              <a:t>If approved, they are executed by the Mgmt. with the support of employees.</a:t>
            </a:r>
          </a:p>
          <a:p>
            <a:r>
              <a:rPr lang="en-IN" dirty="0" smtClean="0"/>
              <a:t>This is how employees participate in the Mgmt. of the company by providing </a:t>
            </a:r>
            <a:r>
              <a:rPr lang="en-IN" b="1" dirty="0" smtClean="0"/>
              <a:t>innovative ideas, suggestions, etc. which will be useful to whole organisation. </a:t>
            </a:r>
          </a:p>
          <a:p>
            <a:r>
              <a:rPr lang="en-IN" dirty="0"/>
              <a:t>Quality circle operates on voluntary basis but get due support from the Mgmt. </a:t>
            </a:r>
          </a:p>
          <a:p>
            <a:r>
              <a:rPr lang="en-IN" b="1" dirty="0"/>
              <a:t>The quality circle concept of japan is now introduced in India.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707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Special Features of Japanese Management style.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208912" cy="5141168"/>
          </a:xfrm>
        </p:spPr>
        <p:txBody>
          <a:bodyPr>
            <a:normAutofit/>
          </a:bodyPr>
          <a:lstStyle/>
          <a:p>
            <a:pPr marL="571500" indent="-457200">
              <a:buAutoNum type="arabicPeriod"/>
            </a:pPr>
            <a:r>
              <a:rPr lang="en-IN" b="1" dirty="0" smtClean="0"/>
              <a:t>Job Rotation/ Non-Specialised  Career paths: </a:t>
            </a:r>
          </a:p>
          <a:p>
            <a:pPr>
              <a:buFont typeface="Wingdings" pitchFamily="2" charset="2"/>
              <a:buChar char="§"/>
            </a:pPr>
            <a:r>
              <a:rPr lang="en-IN" dirty="0">
                <a:solidFill>
                  <a:srgbClr val="FF0000"/>
                </a:solidFill>
              </a:rPr>
              <a:t>E</a:t>
            </a:r>
            <a:r>
              <a:rPr lang="en-IN" dirty="0" smtClean="0">
                <a:solidFill>
                  <a:srgbClr val="FF0000"/>
                </a:solidFill>
              </a:rPr>
              <a:t>mployee rotates between different jobs</a:t>
            </a:r>
            <a:r>
              <a:rPr lang="en-IN" dirty="0" smtClean="0"/>
              <a:t> throughout his career period to gain exposure to various types of work. 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This gives </a:t>
            </a:r>
            <a:r>
              <a:rPr lang="en-IN" dirty="0" smtClean="0">
                <a:solidFill>
                  <a:srgbClr val="FF0000"/>
                </a:solidFill>
              </a:rPr>
              <a:t>him knowledge of all major areas of Management </a:t>
            </a:r>
            <a:r>
              <a:rPr lang="en-IN" dirty="0" smtClean="0"/>
              <a:t>rather than a specialised expert in one functional area of business.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These makes the outlook of employees broad</a:t>
            </a:r>
          </a:p>
          <a:p>
            <a:pPr>
              <a:buFont typeface="Wingdings" pitchFamily="2" charset="2"/>
              <a:buChar char="§"/>
            </a:pPr>
            <a:endParaRPr lang="en-IN" dirty="0"/>
          </a:p>
          <a:p>
            <a:pPr marL="114300" indent="0">
              <a:buNone/>
            </a:pPr>
            <a:r>
              <a:rPr lang="en-IN" b="1" dirty="0" smtClean="0"/>
              <a:t>2. Collective </a:t>
            </a:r>
            <a:r>
              <a:rPr lang="en-IN" b="1" dirty="0"/>
              <a:t>G</a:t>
            </a:r>
            <a:r>
              <a:rPr lang="en-IN" b="1" dirty="0" smtClean="0"/>
              <a:t>roup Relationship (“</a:t>
            </a:r>
            <a:r>
              <a:rPr lang="en-IN" b="1" dirty="0" err="1" smtClean="0"/>
              <a:t>Omikoshi</a:t>
            </a:r>
            <a:r>
              <a:rPr lang="en-IN" b="1" dirty="0" smtClean="0"/>
              <a:t>”)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>
                <a:solidFill>
                  <a:srgbClr val="FF0000"/>
                </a:solidFill>
              </a:rPr>
              <a:t>Team or group action is encouraged</a:t>
            </a:r>
            <a:r>
              <a:rPr lang="en-IN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Group action can yield far more productive results than </a:t>
            </a:r>
            <a:r>
              <a:rPr lang="en-IN" dirty="0"/>
              <a:t>individual action</a:t>
            </a:r>
            <a:r>
              <a:rPr lang="en-IN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Japanese personnel </a:t>
            </a:r>
            <a:r>
              <a:rPr lang="en-IN" dirty="0" smtClean="0">
                <a:solidFill>
                  <a:srgbClr val="FF0000"/>
                </a:solidFill>
              </a:rPr>
              <a:t>practices rely on cooperation not mere compliance.</a:t>
            </a:r>
          </a:p>
          <a:p>
            <a:pPr marL="571500" indent="-457200"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3694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620000" cy="504056"/>
          </a:xfrm>
        </p:spPr>
        <p:txBody>
          <a:bodyPr/>
          <a:lstStyle/>
          <a:p>
            <a:r>
              <a:rPr lang="en-IN" sz="2400" b="1" dirty="0" smtClean="0"/>
              <a:t>3.Paternalistic Human Concern: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7859216" cy="5688632"/>
          </a:xfrm>
        </p:spPr>
        <p:txBody>
          <a:bodyPr/>
          <a:lstStyle/>
          <a:p>
            <a:r>
              <a:rPr lang="en-IN" dirty="0" smtClean="0"/>
              <a:t>Company shows fatherly concern to its employees.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There is family like intimacy &amp; trust among workers &amp; Mgmt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The company pays regular salary &amp; also looks after his welfare &amp; family life.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There exist a father- child relationship between senior &amp; junior employees.</a:t>
            </a:r>
          </a:p>
          <a:p>
            <a:r>
              <a:rPr lang="en-IN" dirty="0" smtClean="0"/>
              <a:t>Such holistic concern for employees promotes the morale &amp; commitment of employees.</a:t>
            </a:r>
          </a:p>
          <a:p>
            <a:pPr marL="114300" indent="0">
              <a:buNone/>
            </a:pPr>
            <a:r>
              <a:rPr lang="en-IN" dirty="0" smtClean="0"/>
              <a:t>4. </a:t>
            </a:r>
            <a:r>
              <a:rPr lang="en-IN" b="1" dirty="0" smtClean="0"/>
              <a:t>Profit-based Compensation System: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Employee remuneration is linked to corporate performance.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A large part of </a:t>
            </a:r>
            <a:r>
              <a:rPr lang="en-IN" dirty="0" smtClean="0">
                <a:solidFill>
                  <a:srgbClr val="FF0000"/>
                </a:solidFill>
              </a:rPr>
              <a:t>pay is given as bonus paid every six months</a:t>
            </a:r>
            <a:r>
              <a:rPr lang="en-IN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This bonus must be five or six times of the salary.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>
                <a:solidFill>
                  <a:srgbClr val="FF0000"/>
                </a:solidFill>
              </a:rPr>
              <a:t>Group bonus makes employees feel part of the company.</a:t>
            </a:r>
          </a:p>
          <a:p>
            <a:pPr marL="114300" indent="0">
              <a:buNone/>
            </a:pP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861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en-IN" sz="2400" dirty="0" smtClean="0"/>
              <a:t>5</a:t>
            </a:r>
            <a:r>
              <a:rPr lang="en-IN" sz="2400" b="1" dirty="0" smtClean="0"/>
              <a:t>. Democratic Management: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492080"/>
          </a:xfrm>
        </p:spPr>
        <p:txBody>
          <a:bodyPr/>
          <a:lstStyle/>
          <a:p>
            <a:r>
              <a:rPr lang="en-IN" dirty="0" smtClean="0"/>
              <a:t>Japanese Mgmt. style is </a:t>
            </a:r>
            <a:r>
              <a:rPr lang="en-IN" b="1" dirty="0" smtClean="0"/>
              <a:t>democratic where workers are associated with decision- making &amp; also in the execution of decisions taken.</a:t>
            </a:r>
          </a:p>
          <a:p>
            <a:r>
              <a:rPr lang="en-IN" dirty="0" smtClean="0"/>
              <a:t>There is labour participation through quality circles.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Peaceful &amp; democratic methods are used while dealing with the problems/grievances of employees.</a:t>
            </a:r>
          </a:p>
          <a:p>
            <a:endParaRPr lang="en-IN" b="1" dirty="0"/>
          </a:p>
          <a:p>
            <a:pPr marL="114300" indent="0">
              <a:buNone/>
            </a:pPr>
            <a:r>
              <a:rPr lang="en-IN" b="1" dirty="0" smtClean="0"/>
              <a:t>6. Emphasis on training: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A Japanese organisation considers character, upbringing &amp; family background (rather than experience &amp; skills) for selection of employees.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>
                <a:solidFill>
                  <a:srgbClr val="FF0000"/>
                </a:solidFill>
              </a:rPr>
              <a:t>It fosters conformity by hiring people at entry point &amp; giving them training.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281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106"/>
          </a:xfrm>
        </p:spPr>
        <p:txBody>
          <a:bodyPr/>
          <a:lstStyle/>
          <a:p>
            <a:r>
              <a:rPr lang="en-IN" sz="2400" b="1" dirty="0" smtClean="0"/>
              <a:t>7. Gradual Evaluation &amp; seniority- based Promotions: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/>
          <a:lstStyle/>
          <a:p>
            <a:r>
              <a:rPr lang="en-IN" dirty="0" smtClean="0"/>
              <a:t>Performance appraisals of employees are made on the basis of their contribution over a long period of time.</a:t>
            </a:r>
          </a:p>
          <a:p>
            <a:r>
              <a:rPr lang="en-IN" dirty="0" smtClean="0"/>
              <a:t>Slow evaluation &amp; seniority based promotions is a practice used in </a:t>
            </a:r>
            <a:r>
              <a:rPr lang="en-IN" dirty="0"/>
              <a:t>J</a:t>
            </a:r>
            <a:r>
              <a:rPr lang="en-IN" dirty="0" smtClean="0"/>
              <a:t>apanese industries.</a:t>
            </a:r>
          </a:p>
          <a:p>
            <a:r>
              <a:rPr lang="en-IN" dirty="0" smtClean="0"/>
              <a:t>This supports life time employment practice &amp; also brings stability to workforce.</a:t>
            </a:r>
          </a:p>
          <a:p>
            <a:r>
              <a:rPr lang="en-IN" dirty="0" smtClean="0"/>
              <a:t>Promotions develop harmonious relationship among employees.</a:t>
            </a:r>
          </a:p>
          <a:p>
            <a:pPr marL="114300" indent="0">
              <a:buNone/>
            </a:pPr>
            <a:r>
              <a:rPr lang="en-IN" b="1" dirty="0" smtClean="0"/>
              <a:t>8. Focus on Self-discipline &amp; harmony: 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Japanese mgmt. style is adverse to internal competition.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Harmony &amp; co-operation are stressed &amp; individual show off is penalised with social disapproval.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155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280920" cy="592412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IN" sz="2400" dirty="0" smtClean="0"/>
              <a:t>2. </a:t>
            </a:r>
            <a:r>
              <a:rPr lang="en-IN" sz="2400" b="1" i="1" dirty="0" smtClean="0"/>
              <a:t>Management is a social process</a:t>
            </a:r>
            <a:r>
              <a:rPr lang="en-IN" sz="24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It takes place through people. 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The importance of human factor in management cannot be ignored. 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A manager’s job is to get the things done with the support and cooperation of subordinates. </a:t>
            </a:r>
            <a:endParaRPr lang="en-IN" sz="2400" dirty="0"/>
          </a:p>
          <a:p>
            <a:pPr>
              <a:buFont typeface="Wingdings" pitchFamily="2" charset="2"/>
              <a:buChar char="Ø"/>
            </a:pPr>
            <a:r>
              <a:rPr lang="en-IN" sz="2400" dirty="0" smtClean="0">
                <a:solidFill>
                  <a:srgbClr val="FF0000"/>
                </a:solidFill>
              </a:rPr>
              <a:t>Business</a:t>
            </a:r>
            <a:r>
              <a:rPr lang="en-IN" sz="2400" dirty="0" smtClean="0"/>
              <a:t>	</a:t>
            </a:r>
            <a:r>
              <a:rPr lang="en-IN" sz="2400" dirty="0" smtClean="0">
                <a:solidFill>
                  <a:srgbClr val="FF0000"/>
                </a:solidFill>
              </a:rPr>
              <a:t>Managed by People </a:t>
            </a:r>
            <a:r>
              <a:rPr lang="en-IN" sz="2400" dirty="0" smtClean="0"/>
              <a:t>	    </a:t>
            </a:r>
            <a:r>
              <a:rPr lang="en-IN" sz="2400" dirty="0" smtClean="0">
                <a:solidFill>
                  <a:srgbClr val="FF0000"/>
                </a:solidFill>
              </a:rPr>
              <a:t>on People        for a group of people</a:t>
            </a:r>
          </a:p>
          <a:p>
            <a:pPr>
              <a:buFont typeface="Wingdings" pitchFamily="2" charset="2"/>
              <a:buChar char="Ø"/>
            </a:pPr>
            <a:endParaRPr lang="en-IN" sz="2400" dirty="0"/>
          </a:p>
          <a:p>
            <a:pPr marL="114300" indent="0">
              <a:buNone/>
            </a:pPr>
            <a:r>
              <a:rPr lang="en-IN" sz="2400" dirty="0" smtClean="0"/>
              <a:t>3. </a:t>
            </a:r>
            <a:r>
              <a:rPr lang="en-IN" sz="2400" b="1" dirty="0" smtClean="0"/>
              <a:t>Management is action – based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It is always for achieving certain objectives in terms of sales, profit etc. 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It is a result oriented concept.</a:t>
            </a:r>
          </a:p>
          <a:p>
            <a:pPr>
              <a:buFont typeface="Wingdings" pitchFamily="2" charset="2"/>
              <a:buChar char="Ø"/>
            </a:pPr>
            <a:r>
              <a:rPr lang="en-IN" sz="2400" dirty="0" smtClean="0"/>
              <a:t>It gives importance to actual performance.</a:t>
            </a:r>
          </a:p>
        </p:txBody>
      </p:sp>
      <p:sp>
        <p:nvSpPr>
          <p:cNvPr id="2" name="Right Arrow 1"/>
          <p:cNvSpPr/>
          <p:nvPr/>
        </p:nvSpPr>
        <p:spPr>
          <a:xfrm>
            <a:off x="1756095" y="3109449"/>
            <a:ext cx="367633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ight Arrow 3"/>
          <p:cNvSpPr/>
          <p:nvPr/>
        </p:nvSpPr>
        <p:spPr>
          <a:xfrm>
            <a:off x="4604207" y="3109449"/>
            <a:ext cx="367633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ight Arrow 4"/>
          <p:cNvSpPr/>
          <p:nvPr/>
        </p:nvSpPr>
        <p:spPr>
          <a:xfrm>
            <a:off x="6476415" y="3109449"/>
            <a:ext cx="367633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991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90066"/>
          </a:xfrm>
        </p:spPr>
        <p:txBody>
          <a:bodyPr/>
          <a:lstStyle/>
          <a:p>
            <a:r>
              <a:rPr lang="en-IN" sz="2400" b="1" dirty="0" smtClean="0"/>
              <a:t>9.Company unions: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7620000" cy="5636096"/>
          </a:xfrm>
        </p:spPr>
        <p:txBody>
          <a:bodyPr/>
          <a:lstStyle/>
          <a:p>
            <a:r>
              <a:rPr lang="en-IN" dirty="0" smtClean="0"/>
              <a:t>Japanese unions are generally organised on a company basis as against industry-wise unions.</a:t>
            </a:r>
          </a:p>
          <a:p>
            <a:r>
              <a:rPr lang="en-IN" dirty="0" smtClean="0"/>
              <a:t>Mgmt. approach to unions is co-operative.</a:t>
            </a:r>
          </a:p>
          <a:p>
            <a:pPr marL="114300" indent="0">
              <a:buNone/>
            </a:pPr>
            <a:r>
              <a:rPr lang="en-IN" b="1" dirty="0" smtClean="0"/>
              <a:t>10. Ethical conduct: 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Japanese companies dedicate themselves to higher values beyond those of mere profit &amp;  recognise their responsibilities towards the society.</a:t>
            </a:r>
          </a:p>
          <a:p>
            <a:pPr marL="114300" indent="0">
              <a:buNone/>
            </a:pPr>
            <a:r>
              <a:rPr lang="en-IN" b="1" dirty="0" smtClean="0"/>
              <a:t>11. Japanese employee involvement: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Japan is regarded as exemplar of excellent organisational communication, particularly through employee participatory practices, most notably in </a:t>
            </a:r>
            <a:r>
              <a:rPr lang="en-IN" b="1" dirty="0" smtClean="0"/>
              <a:t>giant corporations such as Hitachi, Honda &amp; Toyota</a:t>
            </a:r>
          </a:p>
          <a:p>
            <a:pPr>
              <a:buFont typeface="Wingdings" pitchFamily="2" charset="2"/>
              <a:buChar char="§"/>
            </a:pPr>
            <a:r>
              <a:rPr lang="en-IN" b="1" dirty="0" smtClean="0"/>
              <a:t>The most commonly used participatory techniques has been quality circles. </a:t>
            </a:r>
          </a:p>
          <a:p>
            <a:pPr marL="114300" indent="0">
              <a:buNone/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78415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7753672" cy="585212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IN" b="1" dirty="0"/>
              <a:t>12. Japanese </a:t>
            </a:r>
            <a:r>
              <a:rPr lang="en-IN" b="1" dirty="0" smtClean="0"/>
              <a:t>workforce:</a:t>
            </a:r>
          </a:p>
          <a:p>
            <a:pPr marL="114300" indent="0">
              <a:buNone/>
            </a:pPr>
            <a:r>
              <a:rPr lang="en-IN" dirty="0" smtClean="0"/>
              <a:t>Uniformly well-educated workforce with the best university graduates providing raw material for future managers.</a:t>
            </a:r>
            <a:endParaRPr lang="en-IN" dirty="0"/>
          </a:p>
          <a:p>
            <a:pPr marL="114300" indent="0">
              <a:buNone/>
            </a:pPr>
            <a:endParaRPr lang="en-IN" dirty="0"/>
          </a:p>
          <a:p>
            <a:pPr marL="114300" indent="0">
              <a:buNone/>
            </a:pPr>
            <a:r>
              <a:rPr lang="en-IN" dirty="0" smtClean="0"/>
              <a:t>Limitations of Japanese style of Mgmt.</a:t>
            </a:r>
          </a:p>
          <a:p>
            <a:pPr marL="571500" indent="-457200">
              <a:buAutoNum type="arabicPeriod"/>
            </a:pPr>
            <a:r>
              <a:rPr lang="en-IN" b="1" dirty="0" smtClean="0"/>
              <a:t>Life time employment results in discrimination against employees recruited </a:t>
            </a:r>
            <a:r>
              <a:rPr lang="en-IN" dirty="0" smtClean="0"/>
              <a:t>mid way in their careers such as temporary workers. Due to lifetime employment system, company finds it difficult to recruit new ideas &amp; technology in their production units.</a:t>
            </a:r>
          </a:p>
          <a:p>
            <a:pPr marL="571500" indent="-457200">
              <a:buAutoNum type="arabicPeriod"/>
            </a:pPr>
            <a:r>
              <a:rPr lang="en-IN" b="1" dirty="0" smtClean="0"/>
              <a:t>“</a:t>
            </a:r>
            <a:r>
              <a:rPr lang="en-IN" b="1" dirty="0" err="1" smtClean="0"/>
              <a:t>Ringi</a:t>
            </a:r>
            <a:r>
              <a:rPr lang="en-IN" b="1" dirty="0" smtClean="0"/>
              <a:t>” system of decision making leads to delay in decisions. </a:t>
            </a:r>
            <a:r>
              <a:rPr lang="en-IN" dirty="0" smtClean="0"/>
              <a:t>Not suitable when quick decisions need to be taken.</a:t>
            </a:r>
          </a:p>
          <a:p>
            <a:pPr marL="571500" indent="-457200">
              <a:buAutoNum type="arabicPeriod"/>
            </a:pPr>
            <a:r>
              <a:rPr lang="en-IN" b="1" dirty="0" smtClean="0"/>
              <a:t>Seniority based promotion &amp; compensation kills </a:t>
            </a:r>
            <a:r>
              <a:rPr lang="en-IN" dirty="0" smtClean="0"/>
              <a:t>individual initiative &amp; creativity of employees. </a:t>
            </a:r>
          </a:p>
          <a:p>
            <a:pPr marL="114300" indent="0">
              <a:buNone/>
            </a:pPr>
            <a:endParaRPr lang="en-IN" dirty="0" smtClean="0"/>
          </a:p>
          <a:p>
            <a:pPr marL="571500" indent="-457200">
              <a:buAutoNum type="arabicPeriod"/>
            </a:pPr>
            <a:endParaRPr lang="en-IN" dirty="0" smtClean="0"/>
          </a:p>
          <a:p>
            <a:pPr marL="571500" indent="-457200">
              <a:buAutoNum type="arabicPeriod"/>
            </a:pPr>
            <a:endParaRPr lang="en-IN" dirty="0" smtClean="0"/>
          </a:p>
          <a:p>
            <a:pPr marL="571500" indent="-457200"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943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908720"/>
          </a:xfrm>
        </p:spPr>
        <p:txBody>
          <a:bodyPr/>
          <a:lstStyle/>
          <a:p>
            <a:r>
              <a:rPr lang="en-IN" b="1" dirty="0"/>
              <a:t>American style of </a:t>
            </a:r>
            <a:r>
              <a:rPr lang="en-IN" b="1" dirty="0" smtClean="0"/>
              <a:t>Mgmt.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7825680" cy="5564088"/>
          </a:xfrm>
        </p:spPr>
        <p:txBody>
          <a:bodyPr>
            <a:normAutofit/>
          </a:bodyPr>
          <a:lstStyle/>
          <a:p>
            <a:r>
              <a:rPr lang="en-IN" sz="2400" dirty="0"/>
              <a:t>America is one of the most advanced nations of the </a:t>
            </a:r>
            <a:r>
              <a:rPr lang="en-IN" sz="2400" dirty="0" smtClean="0"/>
              <a:t>world.</a:t>
            </a:r>
          </a:p>
          <a:p>
            <a:r>
              <a:rPr lang="en-IN" sz="2400" dirty="0" smtClean="0"/>
              <a:t>It  </a:t>
            </a:r>
            <a:r>
              <a:rPr lang="en-IN" sz="2400" dirty="0"/>
              <a:t>is infact, leader in modern management techniques. </a:t>
            </a:r>
            <a:endParaRPr lang="en-IN" sz="2400" dirty="0" smtClean="0"/>
          </a:p>
          <a:p>
            <a:r>
              <a:rPr lang="en-IN" sz="2400" dirty="0" smtClean="0"/>
              <a:t>The </a:t>
            </a:r>
            <a:r>
              <a:rPr lang="en-IN" sz="2400" dirty="0"/>
              <a:t>economy of America is a free economy</a:t>
            </a:r>
            <a:r>
              <a:rPr lang="en-IN" sz="2400" dirty="0" smtClean="0"/>
              <a:t>.</a:t>
            </a:r>
          </a:p>
          <a:p>
            <a:r>
              <a:rPr lang="en-IN" sz="2400" dirty="0" smtClean="0"/>
              <a:t>American style of Mgmt. is considerably different as compared to Mgmt. style in  japan, India &amp; Europe. </a:t>
            </a:r>
            <a:endParaRPr lang="en-IN" sz="2400" dirty="0"/>
          </a:p>
          <a:p>
            <a:pPr marL="114300" indent="0">
              <a:buNone/>
            </a:pPr>
            <a:endParaRPr lang="en-IN" sz="2400" dirty="0"/>
          </a:p>
          <a:p>
            <a:pPr marL="114300" indent="0">
              <a:buNone/>
            </a:pPr>
            <a:r>
              <a:rPr lang="en-IN" sz="2400" b="1" dirty="0" smtClean="0"/>
              <a:t>Important features </a:t>
            </a:r>
            <a:r>
              <a:rPr lang="en-IN" sz="2400" b="1" dirty="0"/>
              <a:t>o</a:t>
            </a:r>
            <a:r>
              <a:rPr lang="en-IN" sz="2400" b="1" dirty="0" smtClean="0"/>
              <a:t>f American style of Mgmt. are :</a:t>
            </a:r>
          </a:p>
          <a:p>
            <a:pPr marL="571500" indent="-457200">
              <a:buAutoNum type="arabicPeriod"/>
            </a:pPr>
            <a:r>
              <a:rPr lang="en-IN" sz="2400" dirty="0" smtClean="0">
                <a:solidFill>
                  <a:srgbClr val="FF0000"/>
                </a:solidFill>
              </a:rPr>
              <a:t>Individualistic approach is more predominant </a:t>
            </a:r>
            <a:r>
              <a:rPr lang="en-IN" sz="2400" dirty="0" smtClean="0"/>
              <a:t>in the American Mgmt. style. Managerial decisions are taken by individuals &amp; the practice of group decision approach is not popular. Leadership style is autocratic.</a:t>
            </a:r>
          </a:p>
          <a:p>
            <a:pPr marL="571500" indent="-457200"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617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7753672" cy="6140152"/>
          </a:xfrm>
        </p:spPr>
        <p:txBody>
          <a:bodyPr/>
          <a:lstStyle/>
          <a:p>
            <a:pPr marL="114300" indent="0" algn="just">
              <a:buNone/>
            </a:pPr>
            <a:r>
              <a:rPr lang="en-IN" b="1" dirty="0" smtClean="0"/>
              <a:t>2. Managerial </a:t>
            </a:r>
            <a:r>
              <a:rPr lang="en-IN" b="1" dirty="0"/>
              <a:t>decisions are mostly made by the top level management in USA </a:t>
            </a:r>
            <a:r>
              <a:rPr lang="en-IN" dirty="0"/>
              <a:t>&amp; are </a:t>
            </a:r>
            <a:r>
              <a:rPr lang="en-IN" dirty="0">
                <a:solidFill>
                  <a:srgbClr val="FF0000"/>
                </a:solidFill>
              </a:rPr>
              <a:t>pushed downwards </a:t>
            </a:r>
            <a:r>
              <a:rPr lang="en-IN" dirty="0"/>
              <a:t>i.e. to lower levels of Mgmt. </a:t>
            </a:r>
            <a:r>
              <a:rPr lang="en-IN" dirty="0" smtClean="0"/>
              <a:t>There </a:t>
            </a:r>
            <a:r>
              <a:rPr lang="en-IN" dirty="0"/>
              <a:t>is </a:t>
            </a:r>
            <a:r>
              <a:rPr lang="en-IN" dirty="0">
                <a:solidFill>
                  <a:srgbClr val="FF0000"/>
                </a:solidFill>
              </a:rPr>
              <a:t>absence of participation of lower Mgmt. levels in the decision-making process</a:t>
            </a:r>
            <a:r>
              <a:rPr lang="en-IN" dirty="0" smtClean="0"/>
              <a:t>. </a:t>
            </a:r>
            <a:r>
              <a:rPr lang="en-IN" b="1" dirty="0" smtClean="0"/>
              <a:t>There is no interaction between the lower &amp; higher levels of Mgmt</a:t>
            </a:r>
            <a:r>
              <a:rPr lang="en-IN" dirty="0" smtClean="0"/>
              <a:t>. in decision making. </a:t>
            </a:r>
            <a:r>
              <a:rPr lang="en-IN" dirty="0" smtClean="0">
                <a:solidFill>
                  <a:srgbClr val="FF0000"/>
                </a:solidFill>
              </a:rPr>
              <a:t>Major decisions are taken at the top &amp; communicated to the lower levels follow-up of actions. </a:t>
            </a:r>
          </a:p>
          <a:p>
            <a:pPr marL="114300" indent="0" algn="just">
              <a:buNone/>
            </a:pPr>
            <a:endParaRPr lang="en-IN" dirty="0" smtClean="0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r>
              <a:rPr lang="en-IN" dirty="0" smtClean="0"/>
              <a:t>3. American </a:t>
            </a:r>
            <a:r>
              <a:rPr lang="en-IN" dirty="0"/>
              <a:t>companies meet their manpower requirements usually by conducting campus interviews and </a:t>
            </a:r>
            <a:r>
              <a:rPr lang="en-IN" b="1" dirty="0"/>
              <a:t>inviting people working in other </a:t>
            </a:r>
            <a:r>
              <a:rPr lang="en-IN" b="1" dirty="0" smtClean="0"/>
              <a:t>companies.</a:t>
            </a:r>
          </a:p>
          <a:p>
            <a:pPr marL="114300" indent="0" algn="just">
              <a:buNone/>
            </a:pPr>
            <a:endParaRPr lang="en-IN" b="1" dirty="0" smtClean="0"/>
          </a:p>
          <a:p>
            <a:pPr marL="114300" indent="0" algn="just">
              <a:buNone/>
            </a:pPr>
            <a:r>
              <a:rPr lang="en-IN" dirty="0" smtClean="0"/>
              <a:t>4</a:t>
            </a:r>
            <a:r>
              <a:rPr lang="en-IN" dirty="0"/>
              <a:t>. People are more </a:t>
            </a:r>
            <a:r>
              <a:rPr lang="en-IN" b="1" dirty="0"/>
              <a:t>careers conscious and are honest towards their profession rather than the company</a:t>
            </a:r>
            <a:r>
              <a:rPr lang="en-IN" dirty="0"/>
              <a:t> in which they are working. In-fact, they use the present company as a stepping stone for the advancement of their career.</a:t>
            </a:r>
          </a:p>
          <a:p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98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208912" cy="65973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IN" dirty="0" smtClean="0"/>
              <a:t>5. </a:t>
            </a:r>
            <a:r>
              <a:rPr lang="en-IN" b="1" dirty="0"/>
              <a:t>one way communication takes place </a:t>
            </a:r>
            <a:r>
              <a:rPr lang="en-IN" dirty="0"/>
              <a:t>in American style of management. </a:t>
            </a:r>
            <a:r>
              <a:rPr lang="en-IN" b="1" dirty="0"/>
              <a:t>It travels from top to bottom </a:t>
            </a:r>
            <a:r>
              <a:rPr lang="en-IN" b="1" dirty="0" smtClean="0"/>
              <a:t>. </a:t>
            </a:r>
            <a:r>
              <a:rPr lang="en-IN" dirty="0" smtClean="0">
                <a:solidFill>
                  <a:srgbClr val="FF0000"/>
                </a:solidFill>
              </a:rPr>
              <a:t>Information within the </a:t>
            </a:r>
            <a:r>
              <a:rPr lang="en-IN" b="1" dirty="0" smtClean="0">
                <a:solidFill>
                  <a:srgbClr val="FF0000"/>
                </a:solidFill>
              </a:rPr>
              <a:t>organisation do not flow in all directions but </a:t>
            </a:r>
            <a:r>
              <a:rPr lang="en-IN" dirty="0" smtClean="0">
                <a:solidFill>
                  <a:srgbClr val="FF0000"/>
                </a:solidFill>
              </a:rPr>
              <a:t>in a specific direction </a:t>
            </a:r>
            <a:r>
              <a:rPr lang="en-IN" dirty="0" smtClean="0"/>
              <a:t>through a particular channel decided by the Mgmt.</a:t>
            </a:r>
          </a:p>
          <a:p>
            <a:pPr marL="114300" indent="0">
              <a:buNone/>
            </a:pPr>
            <a:r>
              <a:rPr lang="en-IN" dirty="0" smtClean="0"/>
              <a:t>6. Employees in USA strive for individual achievements &amp; rewards are not interested in group achievements or rewards as in the case of Japan. </a:t>
            </a:r>
            <a:r>
              <a:rPr lang="en-IN" b="1" dirty="0" smtClean="0"/>
              <a:t>Individual  performance is rewarded by American Companies</a:t>
            </a:r>
            <a:r>
              <a:rPr lang="en-IN" dirty="0" smtClean="0"/>
              <a:t>.</a:t>
            </a:r>
          </a:p>
          <a:p>
            <a:pPr marL="114300" indent="0">
              <a:buNone/>
            </a:pPr>
            <a:r>
              <a:rPr lang="en-IN" dirty="0" smtClean="0"/>
              <a:t>7</a:t>
            </a:r>
            <a:r>
              <a:rPr lang="en-IN" b="1" dirty="0" smtClean="0"/>
              <a:t>. Individual work is the culture</a:t>
            </a:r>
            <a:r>
              <a:rPr lang="en-IN" dirty="0" smtClean="0"/>
              <a:t> of American firms whereas teamwork is the culture of Japanese firms.</a:t>
            </a:r>
            <a:endParaRPr lang="en-IN" b="1" dirty="0"/>
          </a:p>
          <a:p>
            <a:pPr marL="114300" indent="0">
              <a:buNone/>
            </a:pPr>
            <a:r>
              <a:rPr lang="en-IN" dirty="0"/>
              <a:t>8</a:t>
            </a:r>
            <a:r>
              <a:rPr lang="en-IN" dirty="0" smtClean="0"/>
              <a:t>. Promotions </a:t>
            </a:r>
            <a:r>
              <a:rPr lang="en-IN" dirty="0"/>
              <a:t>in American companies </a:t>
            </a:r>
            <a:r>
              <a:rPr lang="en-IN" b="1" dirty="0"/>
              <a:t>are based on individual performances. </a:t>
            </a:r>
            <a:endParaRPr lang="en-IN" b="1" dirty="0" smtClean="0"/>
          </a:p>
          <a:p>
            <a:pPr marL="114300" indent="0">
              <a:buNone/>
            </a:pPr>
            <a:r>
              <a:rPr lang="en-IN" dirty="0"/>
              <a:t>9</a:t>
            </a:r>
            <a:r>
              <a:rPr lang="en-IN" dirty="0" smtClean="0"/>
              <a:t>.The concept of lifetime employment is not favoured by Mgmt. in USA. </a:t>
            </a:r>
            <a:r>
              <a:rPr lang="en-IN" b="1" dirty="0" smtClean="0"/>
              <a:t>Employment in USA is for a short duration . Companies follow “Hire - and - Fire “ policy.</a:t>
            </a:r>
          </a:p>
          <a:p>
            <a:pPr marL="114300" indent="0">
              <a:buNone/>
            </a:pPr>
            <a:r>
              <a:rPr lang="en-IN" dirty="0" smtClean="0"/>
              <a:t>10. They </a:t>
            </a:r>
            <a:r>
              <a:rPr lang="en-IN" b="1" dirty="0" smtClean="0"/>
              <a:t>follow mechanistic approach or “Use &amp; throw” policy in managing people</a:t>
            </a:r>
            <a:r>
              <a:rPr lang="en-IN" dirty="0" smtClean="0"/>
              <a:t>.  </a:t>
            </a:r>
            <a:r>
              <a:rPr lang="en-IN" dirty="0" smtClean="0">
                <a:solidFill>
                  <a:srgbClr val="FF0000"/>
                </a:solidFill>
              </a:rPr>
              <a:t>Employment </a:t>
            </a:r>
            <a:r>
              <a:rPr lang="en-IN" dirty="0">
                <a:solidFill>
                  <a:srgbClr val="FF0000"/>
                </a:solidFill>
              </a:rPr>
              <a:t>on contract basis </a:t>
            </a:r>
            <a:r>
              <a:rPr lang="en-IN" dirty="0"/>
              <a:t>started in America, which is being followed by other countries of the world.</a:t>
            </a:r>
          </a:p>
          <a:p>
            <a:pPr marL="114300" indent="0">
              <a:buNone/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427688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562074"/>
          </a:xfrm>
        </p:spPr>
        <p:txBody>
          <a:bodyPr/>
          <a:lstStyle/>
          <a:p>
            <a:r>
              <a:rPr lang="en-IN" dirty="0" smtClean="0"/>
              <a:t>European Styles of Mgmt.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8077200" cy="5904656"/>
          </a:xfrm>
        </p:spPr>
        <p:txBody>
          <a:bodyPr>
            <a:noAutofit/>
          </a:bodyPr>
          <a:lstStyle/>
          <a:p>
            <a:r>
              <a:rPr lang="en-IN" dirty="0" smtClean="0"/>
              <a:t>Like japan and USA, </a:t>
            </a:r>
            <a:r>
              <a:rPr lang="en-IN" dirty="0">
                <a:solidFill>
                  <a:srgbClr val="FF0000"/>
                </a:solidFill>
              </a:rPr>
              <a:t>E</a:t>
            </a:r>
            <a:r>
              <a:rPr lang="en-IN" dirty="0" smtClean="0">
                <a:solidFill>
                  <a:srgbClr val="FF0000"/>
                </a:solidFill>
              </a:rPr>
              <a:t>urope is not one country but a group of countries including England, France, Germany, Italy &amp; so on.</a:t>
            </a:r>
          </a:p>
          <a:p>
            <a:r>
              <a:rPr lang="en-IN" b="1" dirty="0" smtClean="0"/>
              <a:t>European countries are developed &amp; rich countries of the world.</a:t>
            </a:r>
          </a:p>
          <a:p>
            <a:r>
              <a:rPr lang="en-IN" dirty="0" smtClean="0"/>
              <a:t>European countries have formed their </a:t>
            </a:r>
            <a:r>
              <a:rPr lang="en-IN" dirty="0" smtClean="0">
                <a:solidFill>
                  <a:srgbClr val="FF0000"/>
                </a:solidFill>
              </a:rPr>
              <a:t>trading bloc called European Union (EU).</a:t>
            </a:r>
          </a:p>
          <a:p>
            <a:r>
              <a:rPr lang="en-IN" dirty="0" smtClean="0"/>
              <a:t>It is a strong trade bloc which </a:t>
            </a:r>
            <a:r>
              <a:rPr lang="en-IN" b="1" dirty="0" smtClean="0"/>
              <a:t>dominates world trade as well as global trading organisations such as WTO</a:t>
            </a:r>
            <a:r>
              <a:rPr lang="en-IN" dirty="0" smtClean="0"/>
              <a:t>.</a:t>
            </a:r>
          </a:p>
          <a:p>
            <a:r>
              <a:rPr lang="en-IN" dirty="0" smtClean="0"/>
              <a:t>European countries are closer to America &amp; the Mgmt. style of </a:t>
            </a:r>
            <a:r>
              <a:rPr lang="en-IN" dirty="0"/>
              <a:t>E</a:t>
            </a:r>
            <a:r>
              <a:rPr lang="en-IN" dirty="0" smtClean="0"/>
              <a:t>uropean countries is closer to </a:t>
            </a:r>
            <a:r>
              <a:rPr lang="en-IN" dirty="0"/>
              <a:t>A</a:t>
            </a:r>
            <a:r>
              <a:rPr lang="en-IN" dirty="0" smtClean="0"/>
              <a:t>merican mgmt. style. </a:t>
            </a:r>
            <a:r>
              <a:rPr lang="en-IN" b="1" dirty="0" smtClean="0"/>
              <a:t>Every European country has its socio- economic &amp; cultural background &amp; the Mgmt. styles introduced in these countries differ from </a:t>
            </a:r>
            <a:r>
              <a:rPr lang="en-IN" b="1" dirty="0"/>
              <a:t>o</a:t>
            </a:r>
            <a:r>
              <a:rPr lang="en-IN" b="1" dirty="0" smtClean="0"/>
              <a:t>ne another in certain respects.</a:t>
            </a:r>
          </a:p>
          <a:p>
            <a:r>
              <a:rPr lang="en-IN" dirty="0" smtClean="0"/>
              <a:t>In </a:t>
            </a:r>
            <a:r>
              <a:rPr lang="en-IN" dirty="0"/>
              <a:t>F</a:t>
            </a:r>
            <a:r>
              <a:rPr lang="en-IN" dirty="0" smtClean="0"/>
              <a:t>rance, for e.g. there is heavy involvement of govt. in economic &amp; social activities. </a:t>
            </a:r>
          </a:p>
          <a:p>
            <a:r>
              <a:rPr lang="en-IN" dirty="0" smtClean="0"/>
              <a:t>The relationship between government &amp; industry is close.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9685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7753672" cy="5780112"/>
          </a:xfrm>
        </p:spPr>
        <p:txBody>
          <a:bodyPr>
            <a:normAutofit lnSpcReduction="10000"/>
          </a:bodyPr>
          <a:lstStyle/>
          <a:p>
            <a:r>
              <a:rPr lang="en-IN" sz="2000" dirty="0" smtClean="0"/>
              <a:t>The German cultural environment favoured </a:t>
            </a:r>
            <a:r>
              <a:rPr lang="en-IN" sz="2000" b="1" dirty="0" smtClean="0"/>
              <a:t>reliance on authority  in directing its workforce. </a:t>
            </a:r>
          </a:p>
          <a:p>
            <a:r>
              <a:rPr lang="en-IN" sz="2000" dirty="0" smtClean="0"/>
              <a:t>Even today managers may show concern for subordinates but they also expect obedience from them.</a:t>
            </a:r>
          </a:p>
          <a:p>
            <a:r>
              <a:rPr lang="en-IN" sz="2000" b="1" dirty="0" smtClean="0"/>
              <a:t>The managerial style in Germany is characterised by considerable use of authority .</a:t>
            </a:r>
          </a:p>
          <a:p>
            <a:r>
              <a:rPr lang="en-IN" sz="2000" dirty="0" smtClean="0"/>
              <a:t>On the other hand due to legal provisions, labour is actively involved in managing large corporations. </a:t>
            </a:r>
          </a:p>
          <a:p>
            <a:r>
              <a:rPr lang="en-IN" sz="2000" dirty="0" smtClean="0"/>
              <a:t>The </a:t>
            </a:r>
            <a:r>
              <a:rPr lang="en-IN" sz="2000" b="1" dirty="0" smtClean="0">
                <a:solidFill>
                  <a:srgbClr val="FF0000"/>
                </a:solidFill>
              </a:rPr>
              <a:t>traditional authoritarian style of managers is slowly giving way to a more participative &amp; democratic approach.</a:t>
            </a:r>
          </a:p>
          <a:p>
            <a:pPr marL="114300" indent="0">
              <a:buNone/>
            </a:pPr>
            <a:endParaRPr lang="en-IN" sz="2000" dirty="0" smtClean="0"/>
          </a:p>
          <a:p>
            <a:pPr marL="114300" indent="0">
              <a:buNone/>
            </a:pPr>
            <a:r>
              <a:rPr lang="en-IN" sz="2800" b="1" i="1" dirty="0" smtClean="0"/>
              <a:t>Features </a:t>
            </a:r>
            <a:r>
              <a:rPr lang="en-IN" sz="2800" b="1" i="1" dirty="0"/>
              <a:t>of Styles of Management of European countries</a:t>
            </a:r>
            <a:endParaRPr lang="en-IN" sz="2800" b="1" i="1" dirty="0" smtClean="0"/>
          </a:p>
          <a:p>
            <a:endParaRPr lang="en-IN" dirty="0"/>
          </a:p>
          <a:p>
            <a:r>
              <a:rPr lang="en-IN" dirty="0" smtClean="0"/>
              <a:t>European </a:t>
            </a:r>
            <a:r>
              <a:rPr lang="en-IN" dirty="0"/>
              <a:t>managers think of themselves as being </a:t>
            </a:r>
            <a:r>
              <a:rPr lang="en-IN" b="1" dirty="0"/>
              <a:t>more people-oriented than US managers are</a:t>
            </a:r>
            <a:r>
              <a:rPr lang="en-IN" dirty="0"/>
              <a:t>.</a:t>
            </a:r>
          </a:p>
          <a:p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9034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136904" cy="5976664"/>
          </a:xfrm>
        </p:spPr>
        <p:txBody>
          <a:bodyPr/>
          <a:lstStyle/>
          <a:p>
            <a:r>
              <a:rPr lang="en-IN" dirty="0" smtClean="0"/>
              <a:t>The </a:t>
            </a:r>
            <a:r>
              <a:rPr lang="en-IN" dirty="0"/>
              <a:t>E</a:t>
            </a:r>
            <a:r>
              <a:rPr lang="en-IN" dirty="0" smtClean="0"/>
              <a:t>uropean managers perceived that </a:t>
            </a:r>
            <a:r>
              <a:rPr lang="en-IN" b="1" dirty="0" smtClean="0"/>
              <a:t>the US mgmt. style is more top-down</a:t>
            </a:r>
            <a:r>
              <a:rPr lang="en-IN" dirty="0" smtClean="0"/>
              <a:t> whereas in Europe, the </a:t>
            </a:r>
            <a:r>
              <a:rPr lang="en-IN" dirty="0" smtClean="0">
                <a:solidFill>
                  <a:srgbClr val="FF0000"/>
                </a:solidFill>
              </a:rPr>
              <a:t>European firms make negotiations with workers with workers/unions &amp; also with subsidiaries.</a:t>
            </a:r>
          </a:p>
          <a:p>
            <a:r>
              <a:rPr lang="en-IN" dirty="0" smtClean="0"/>
              <a:t>Europeans have developed skills in managing international diversity. </a:t>
            </a:r>
            <a:r>
              <a:rPr lang="en-IN" dirty="0" smtClean="0">
                <a:solidFill>
                  <a:srgbClr val="FF0000"/>
                </a:solidFill>
              </a:rPr>
              <a:t>Managing across boarders is achieved more through people than through structures &amp; </a:t>
            </a:r>
            <a:r>
              <a:rPr lang="en-IN" b="1" dirty="0" smtClean="0">
                <a:solidFill>
                  <a:srgbClr val="FF0000"/>
                </a:solidFill>
              </a:rPr>
              <a:t>procedures</a:t>
            </a:r>
            <a:r>
              <a:rPr lang="en-IN" b="1" dirty="0" smtClean="0"/>
              <a:t>. The ability of European managers to speak several languages &amp; facilitates the ”PEOPLE APPROACH”.</a:t>
            </a:r>
          </a:p>
          <a:p>
            <a:r>
              <a:rPr lang="en-IN" b="1" dirty="0" smtClean="0"/>
              <a:t>European managers are operating between the extremes of </a:t>
            </a:r>
            <a:r>
              <a:rPr lang="en-IN" b="1" i="1" dirty="0" smtClean="0">
                <a:solidFill>
                  <a:srgbClr val="FF0000"/>
                </a:solidFill>
              </a:rPr>
              <a:t>Short term profit orientation of American Managers. </a:t>
            </a:r>
            <a:r>
              <a:rPr lang="en-IN" b="1" dirty="0" smtClean="0"/>
              <a:t>&amp;</a:t>
            </a:r>
            <a:r>
              <a:rPr lang="en-IN" b="1" dirty="0" smtClean="0">
                <a:solidFill>
                  <a:srgbClr val="FF0000"/>
                </a:solidFill>
              </a:rPr>
              <a:t> long term growth orientation of Japanese managers.</a:t>
            </a:r>
          </a:p>
          <a:p>
            <a:endParaRPr lang="en-IN" b="1" dirty="0"/>
          </a:p>
          <a:p>
            <a:r>
              <a:rPr lang="en-IN" b="1" dirty="0" smtClean="0"/>
              <a:t>European managers are not favourable to traditional management approach but are supportive to professional Mgmt. they also favour flexible approach to Mgmt. process. </a:t>
            </a:r>
          </a:p>
          <a:p>
            <a:endParaRPr lang="en-IN" b="1" dirty="0" smtClean="0">
              <a:solidFill>
                <a:srgbClr val="FF0000"/>
              </a:solidFill>
            </a:endParaRPr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317978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7753672" cy="6068144"/>
          </a:xfrm>
        </p:spPr>
        <p:txBody>
          <a:bodyPr/>
          <a:lstStyle/>
          <a:p>
            <a:pPr marL="114300" indent="0">
              <a:buNone/>
            </a:pPr>
            <a:r>
              <a:rPr lang="en-IN" dirty="0" smtClean="0"/>
              <a:t>4</a:t>
            </a:r>
            <a:r>
              <a:rPr lang="en-IN" b="1" dirty="0" smtClean="0"/>
              <a:t>. Management involves achieving results through efforts of others: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It is an art of getting things done through others.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Managers are expected to guide and motivate subordinates and get the expected to guide and motivate subordinates &amp; get the expected performance from them.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It acts as an activating factor.</a:t>
            </a:r>
          </a:p>
          <a:p>
            <a:pPr marL="114300" indent="0">
              <a:buNone/>
            </a:pPr>
            <a:endParaRPr lang="en-IN" dirty="0"/>
          </a:p>
          <a:p>
            <a:pPr marL="114300" indent="0">
              <a:buNone/>
            </a:pPr>
            <a:r>
              <a:rPr lang="en-IN" b="1" dirty="0" smtClean="0"/>
              <a:t>5. Management is a group activity: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It is not an isolated individual activity.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It aims at using group efforts for achieving objectives.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Managers manage the groups &amp; coordinate the activities of groups functioning  in an organisation.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06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7897688" cy="6068144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IN" b="1" dirty="0" smtClean="0"/>
              <a:t>6) Management is intangible –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Its is not directly visible but its presence is noticed in the form of concrete results.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It is like invisible spirit which guides and motivates people working in a business unit.</a:t>
            </a:r>
          </a:p>
          <a:p>
            <a:pPr marL="114300" indent="0">
              <a:buNone/>
            </a:pPr>
            <a:endParaRPr lang="en-IN" b="1" dirty="0"/>
          </a:p>
          <a:p>
            <a:pPr marL="114300" indent="0">
              <a:buNone/>
            </a:pPr>
            <a:r>
              <a:rPr lang="en-IN" b="1" dirty="0" smtClean="0"/>
              <a:t>7) Management is all pervasive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Management is comprehensive &amp; covers all departments, activities and employees.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Managers are working at different level but their functions are identical. </a:t>
            </a:r>
          </a:p>
          <a:p>
            <a:pPr marL="114300" indent="0">
              <a:buNone/>
            </a:pPr>
            <a:endParaRPr lang="en-IN" b="1" dirty="0"/>
          </a:p>
          <a:p>
            <a:pPr marL="114300" indent="0">
              <a:buNone/>
            </a:pPr>
            <a:r>
              <a:rPr lang="en-IN" b="1" dirty="0" smtClean="0"/>
              <a:t>8) Management aims at coordination of activities: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Coordination is the essence of management.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It gives one direction &amp; brings unity and harmony in the whole organisation.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For such coordination  effective communication at all levels is essential.</a:t>
            </a:r>
          </a:p>
          <a:p>
            <a:pPr>
              <a:buFont typeface="Wingdings" pitchFamily="2" charset="2"/>
              <a:buChar char="Ø"/>
            </a:pPr>
            <a:endParaRPr lang="en-IN" dirty="0" smtClean="0"/>
          </a:p>
          <a:p>
            <a:pPr marL="114300" indent="0">
              <a:buNone/>
            </a:pPr>
            <a:endParaRPr lang="en-IN" dirty="0" smtClean="0"/>
          </a:p>
          <a:p>
            <a:pPr marL="114300" indent="0">
              <a:buNone/>
            </a:pPr>
            <a:endParaRPr lang="en-IN" dirty="0"/>
          </a:p>
          <a:p>
            <a:pPr marL="11430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755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7753672" cy="6140152"/>
          </a:xfrm>
        </p:spPr>
        <p:txBody>
          <a:bodyPr/>
          <a:lstStyle/>
          <a:p>
            <a:pPr marL="114300" indent="0">
              <a:buNone/>
            </a:pPr>
            <a:r>
              <a:rPr lang="en-IN" b="1" dirty="0" smtClean="0"/>
              <a:t>9. Management is innovative :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Management techniques are dynamic and innovative.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Such techniques are adjusted as per the requirements of the situations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One  manager has to change his decisions  under different situations.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  <a:p>
            <a:pPr marL="114300" indent="0">
              <a:buNone/>
            </a:pPr>
            <a:r>
              <a:rPr lang="en-IN" dirty="0" smtClean="0"/>
              <a:t>10. </a:t>
            </a:r>
            <a:r>
              <a:rPr lang="en-IN" b="1" dirty="0" smtClean="0"/>
              <a:t>Management is decision making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Involves decision making at different levels for getting things done by others.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It involves selecting the best available alternative for achieving business objectives.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Such decisions have to be taken promptly. &amp; correctly.</a:t>
            </a:r>
          </a:p>
          <a:p>
            <a:pPr marL="11430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3906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Importance of Management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AutoNum type="arabicPeriod"/>
            </a:pPr>
            <a:r>
              <a:rPr lang="en-IN" b="1" dirty="0" smtClean="0"/>
              <a:t>Facilitates optimum use of resources: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Optimum use of available human &amp;physical resources leads to progress &amp; prosperity of a business enterprise.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Wastages of all types are eliminated.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According to Peter Drucker “Management  is the </a:t>
            </a:r>
            <a:r>
              <a:rPr lang="en-IN" dirty="0" smtClean="0">
                <a:solidFill>
                  <a:srgbClr val="FF0000"/>
                </a:solidFill>
              </a:rPr>
              <a:t>dynamic life giving element</a:t>
            </a:r>
            <a:r>
              <a:rPr lang="en-IN" dirty="0" smtClean="0"/>
              <a:t> in an organisation . </a:t>
            </a:r>
            <a:r>
              <a:rPr lang="en-IN" dirty="0" smtClean="0">
                <a:solidFill>
                  <a:srgbClr val="FF0000"/>
                </a:solidFill>
              </a:rPr>
              <a:t>Without it the resources of organisation  remain resources &amp; never become output</a:t>
            </a:r>
            <a:r>
              <a:rPr lang="en-IN" dirty="0" smtClean="0"/>
              <a:t>.”</a:t>
            </a:r>
          </a:p>
          <a:p>
            <a:pPr marL="114300" indent="0">
              <a:buNone/>
            </a:pPr>
            <a:r>
              <a:rPr lang="en-IN" b="1" dirty="0" smtClean="0"/>
              <a:t>2. Raises competitive Strength: 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solidFill>
                  <a:srgbClr val="FF0000"/>
                </a:solidFill>
              </a:rPr>
              <a:t>No business can escape competition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Management </a:t>
            </a:r>
            <a:r>
              <a:rPr lang="en-IN" b="1" dirty="0" smtClean="0"/>
              <a:t>develops competitive strength</a:t>
            </a:r>
            <a:r>
              <a:rPr lang="en-IN" dirty="0" smtClean="0"/>
              <a:t> in an enterprise 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This enables an enterprise to develop &amp;expand its assets and profit.</a:t>
            </a:r>
          </a:p>
          <a:p>
            <a:pPr marL="11430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481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1656</TotalTime>
  <Words>5506</Words>
  <Application>Microsoft Office PowerPoint</Application>
  <PresentationFormat>On-screen Show (4:3)</PresentationFormat>
  <Paragraphs>478</Paragraphs>
  <Slides>57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Adjacency</vt:lpstr>
      <vt:lpstr>Introduction to MANAGEMENT</vt:lpstr>
      <vt:lpstr>INTRODUCTION</vt:lpstr>
      <vt:lpstr>Concept of Management </vt:lpstr>
      <vt:lpstr>Features of Management</vt:lpstr>
      <vt:lpstr>PowerPoint Presentation</vt:lpstr>
      <vt:lpstr>PowerPoint Presentation</vt:lpstr>
      <vt:lpstr>PowerPoint Presentation</vt:lpstr>
      <vt:lpstr>PowerPoint Presentation</vt:lpstr>
      <vt:lpstr>Importance of Management </vt:lpstr>
      <vt:lpstr>PowerPoint Presentation</vt:lpstr>
      <vt:lpstr>PowerPoint Presentation</vt:lpstr>
      <vt:lpstr>PowerPoint Presentation</vt:lpstr>
      <vt:lpstr>PowerPoint Presentation</vt:lpstr>
      <vt:lpstr>Management &amp; Administration</vt:lpstr>
      <vt:lpstr>a) Administration is above Management</vt:lpstr>
      <vt:lpstr>This is made clear in the following figure:</vt:lpstr>
      <vt:lpstr>Administration as a part of Mgmt.</vt:lpstr>
      <vt:lpstr>Management And Administration are Same/identical</vt:lpstr>
      <vt:lpstr>Levels of Management </vt:lpstr>
      <vt:lpstr>The pyramid type diagram indicates the levels of Mgmt.</vt:lpstr>
      <vt:lpstr>Top level Management </vt:lpstr>
      <vt:lpstr>Middle level management </vt:lpstr>
      <vt:lpstr>Lower level Management.</vt:lpstr>
      <vt:lpstr>Functional Areas of Management</vt:lpstr>
      <vt:lpstr>Materials Management </vt:lpstr>
      <vt:lpstr>Production Management </vt:lpstr>
      <vt:lpstr>Personnel Management</vt:lpstr>
      <vt:lpstr>Financial  Management</vt:lpstr>
      <vt:lpstr>Sales &amp; Marketing Management</vt:lpstr>
      <vt:lpstr>Introduction to Mgmt. thought</vt:lpstr>
      <vt:lpstr>Introduction to Mgmt. Thought</vt:lpstr>
      <vt:lpstr>Modern Approaches to Management.</vt:lpstr>
      <vt:lpstr>A) Quantitative Approach to Mgmt. </vt:lpstr>
      <vt:lpstr>Systems approach to Mgmt. </vt:lpstr>
      <vt:lpstr>PowerPoint Presentation</vt:lpstr>
      <vt:lpstr>CONTINGENCY/SITUATIONAL Approach to Mgmt.</vt:lpstr>
      <vt:lpstr>PowerPoint Presentation</vt:lpstr>
      <vt:lpstr>Styles of Management</vt:lpstr>
      <vt:lpstr>Japanese Style of Mgmt.</vt:lpstr>
      <vt:lpstr>1. lifetime Employment (‘Nenko’)</vt:lpstr>
      <vt:lpstr>Demerits of Nenko system</vt:lpstr>
      <vt:lpstr>PowerPoint Presentation</vt:lpstr>
      <vt:lpstr>Consensus Decision Making (‘Ringi’) in Japan</vt:lpstr>
      <vt:lpstr>PowerPoint Presentation</vt:lpstr>
      <vt:lpstr>Unique Position of Quality Control Circles (QCCs)</vt:lpstr>
      <vt:lpstr>Special Features of Japanese Management style.</vt:lpstr>
      <vt:lpstr>3.Paternalistic Human Concern:</vt:lpstr>
      <vt:lpstr>5. Democratic Management:</vt:lpstr>
      <vt:lpstr>7. Gradual Evaluation &amp; seniority- based Promotions:</vt:lpstr>
      <vt:lpstr>9.Company unions:</vt:lpstr>
      <vt:lpstr>PowerPoint Presentation</vt:lpstr>
      <vt:lpstr>American style of Mgmt.</vt:lpstr>
      <vt:lpstr>PowerPoint Presentation</vt:lpstr>
      <vt:lpstr>PowerPoint Presentation</vt:lpstr>
      <vt:lpstr>European Styles of Mgmt.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MANAGEMENT</dc:title>
  <dc:creator>Vizlett Belem</dc:creator>
  <cp:lastModifiedBy>Vizlett Belem</cp:lastModifiedBy>
  <cp:revision>159</cp:revision>
  <dcterms:created xsi:type="dcterms:W3CDTF">2018-06-21T06:00:00Z</dcterms:created>
  <dcterms:modified xsi:type="dcterms:W3CDTF">2019-07-02T01:20:21Z</dcterms:modified>
</cp:coreProperties>
</file>