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  <p:sldId id="267" r:id="rId7"/>
    <p:sldId id="258" r:id="rId8"/>
    <p:sldId id="260" r:id="rId9"/>
    <p:sldId id="259" r:id="rId10"/>
    <p:sldId id="261" r:id="rId11"/>
    <p:sldId id="262" r:id="rId12"/>
    <p:sldId id="282" r:id="rId13"/>
    <p:sldId id="284" r:id="rId14"/>
    <p:sldId id="283" r:id="rId15"/>
    <p:sldId id="285" r:id="rId16"/>
    <p:sldId id="286" r:id="rId17"/>
    <p:sldId id="287" r:id="rId18"/>
    <p:sldId id="288" r:id="rId19"/>
    <p:sldId id="263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9224-1F2F-4FD4-8369-104DFD68BF1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18BA9-8C86-4284-8D7F-1F8977745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Business Finance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It is closely related to others aspects of business – (Production, Distribution etc.)</a:t>
            </a:r>
          </a:p>
          <a:p>
            <a:pPr marL="514350" indent="-514350">
              <a:buAutoNum type="arabicPeriod" startAt="5"/>
            </a:pPr>
            <a:endParaRPr lang="en-US" dirty="0"/>
          </a:p>
          <a:p>
            <a:pPr marL="514350" indent="-514350">
              <a:buAutoNum type="arabicPeriod" startAt="5"/>
            </a:pPr>
            <a:r>
              <a:rPr lang="en-US" dirty="0" smtClean="0"/>
              <a:t>Dynamic in nature – </a:t>
            </a:r>
          </a:p>
          <a:p>
            <a:pPr marL="514350" indent="-514350"/>
            <a:r>
              <a:rPr lang="en-US" dirty="0" smtClean="0"/>
              <a:t>New challenges and problems</a:t>
            </a:r>
          </a:p>
          <a:p>
            <a:pPr marL="514350" indent="-514350"/>
            <a:r>
              <a:rPr lang="en-US" dirty="0" smtClean="0"/>
              <a:t>A financial manager needs maturity, skill, experience and innovation.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7"/>
            </a:pPr>
            <a:r>
              <a:rPr lang="en-US" dirty="0" smtClean="0"/>
              <a:t>Business needs different types of finance-</a:t>
            </a:r>
          </a:p>
          <a:p>
            <a:pPr marL="514350" indent="-514350">
              <a:buNone/>
            </a:pPr>
            <a:r>
              <a:rPr lang="en-US" dirty="0" smtClean="0"/>
              <a:t>Fixed and </a:t>
            </a:r>
            <a:r>
              <a:rPr lang="en-US" smtClean="0"/>
              <a:t>working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Business finance v/s corporate finance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495800" cy="5487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b="1" dirty="0"/>
              <a:t>M</a:t>
            </a:r>
            <a:r>
              <a:rPr lang="en-IN" sz="1800" b="1" dirty="0" smtClean="0"/>
              <a:t>eaning </a:t>
            </a:r>
          </a:p>
          <a:p>
            <a:pPr marL="0" indent="0">
              <a:buNone/>
            </a:pPr>
            <a:r>
              <a:rPr lang="en-IN" sz="1800" dirty="0" smtClean="0"/>
              <a:t>It deals with financial requirements of business enterprise engaged in production, marketing and so on.</a:t>
            </a:r>
          </a:p>
          <a:p>
            <a:pPr marL="0" indent="0">
              <a:buNone/>
            </a:pPr>
            <a:r>
              <a:rPr lang="en-IN" sz="1800" b="1" dirty="0" smtClean="0"/>
              <a:t>Nature of concept</a:t>
            </a:r>
          </a:p>
          <a:p>
            <a:pPr marL="0" indent="0">
              <a:buNone/>
            </a:pPr>
            <a:r>
              <a:rPr lang="en-IN" sz="1800" dirty="0" smtClean="0"/>
              <a:t>It is a broad concept as it deals with the financial problems of all types of business enterprises </a:t>
            </a:r>
          </a:p>
          <a:p>
            <a:pPr marL="0" indent="0">
              <a:buNone/>
            </a:pPr>
            <a:r>
              <a:rPr lang="en-IN" sz="2000" b="1" dirty="0" smtClean="0"/>
              <a:t>Nature of term </a:t>
            </a:r>
          </a:p>
          <a:p>
            <a:pPr marL="0" indent="0">
              <a:buNone/>
            </a:pPr>
            <a:r>
              <a:rPr lang="en-IN" sz="2000" dirty="0" smtClean="0"/>
              <a:t>Wider term due to wide coverage </a:t>
            </a:r>
          </a:p>
          <a:p>
            <a:pPr marL="0" indent="0">
              <a:buNone/>
            </a:pPr>
            <a:r>
              <a:rPr lang="en-IN" sz="2000" dirty="0" smtClean="0"/>
              <a:t>( covers entire business activity such as industry, commerce, trade and so on.)</a:t>
            </a:r>
            <a:endParaRPr lang="en-IN" sz="2000" dirty="0"/>
          </a:p>
          <a:p>
            <a:pPr marL="0" indent="0">
              <a:buNone/>
            </a:pPr>
            <a:r>
              <a:rPr lang="en-IN" sz="2000" b="1" dirty="0" smtClean="0"/>
              <a:t>Use of the term</a:t>
            </a:r>
          </a:p>
          <a:p>
            <a:pPr marL="0" indent="0">
              <a:buNone/>
            </a:pPr>
            <a:r>
              <a:rPr lang="en-IN" sz="2000" dirty="0" smtClean="0"/>
              <a:t>Business finance is a term now used extensively and is popular in the present business world</a:t>
            </a:r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1371600"/>
            <a:ext cx="358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It deals with financial requirements of a corporation or joint stock company .</a:t>
            </a:r>
          </a:p>
          <a:p>
            <a:endParaRPr lang="en-IN" dirty="0"/>
          </a:p>
          <a:p>
            <a:r>
              <a:rPr lang="en-IN" dirty="0" smtClean="0"/>
              <a:t>It is a narrow concept as it deals with the financial problems of joint stock companies only.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Narrow term as its coverage is narrow 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term corporation finance used in olden days &amp; is no more used extensively.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3643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</a:t>
            </a:r>
            <a:r>
              <a:rPr lang="en-IN" dirty="0"/>
              <a:t>B</a:t>
            </a:r>
            <a:r>
              <a:rPr lang="en-IN" dirty="0" smtClean="0"/>
              <a:t>usiness </a:t>
            </a:r>
            <a:r>
              <a:rPr lang="en-IN" dirty="0"/>
              <a:t>F</a:t>
            </a:r>
            <a:r>
              <a:rPr lang="en-IN" dirty="0" smtClean="0"/>
              <a:t>inance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Organisation is a combination of factors of production.</a:t>
            </a:r>
          </a:p>
          <a:p>
            <a:r>
              <a:rPr lang="en-IN" dirty="0" smtClean="0"/>
              <a:t>A business organisation is established in order to conduct some type of business activity.</a:t>
            </a:r>
          </a:p>
          <a:p>
            <a:r>
              <a:rPr lang="en-IN" dirty="0" smtClean="0"/>
              <a:t>An organisation needs financial support throughout its life span.</a:t>
            </a:r>
          </a:p>
          <a:p>
            <a:r>
              <a:rPr lang="en-IN" dirty="0" smtClean="0"/>
              <a:t>For its survival, orderly functioning and growth. </a:t>
            </a:r>
          </a:p>
          <a:p>
            <a:r>
              <a:rPr lang="en-IN" dirty="0" smtClean="0"/>
              <a:t>Finance plays a significant role in company’s financial activities as well as other activities such as production and management.</a:t>
            </a:r>
          </a:p>
          <a:p>
            <a:r>
              <a:rPr lang="en-IN" dirty="0" smtClean="0"/>
              <a:t>Expansion, modernisation or diversification of business organisation is possible only when adequate </a:t>
            </a:r>
            <a:r>
              <a:rPr lang="en-IN" dirty="0" err="1" smtClean="0"/>
              <a:t>fubds</a:t>
            </a:r>
            <a:r>
              <a:rPr lang="en-IN" dirty="0" smtClean="0"/>
              <a:t> are available/ collected.</a:t>
            </a:r>
          </a:p>
          <a:p>
            <a:r>
              <a:rPr lang="en-IN" dirty="0" smtClean="0"/>
              <a:t>Finance enables management in getting over their business problems and achieving their wealth maximisation goal.</a:t>
            </a:r>
          </a:p>
          <a:p>
            <a:r>
              <a:rPr lang="en-IN" dirty="0" smtClean="0"/>
              <a:t>This suggest the importance/ significance of finance in company’s activities and operations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572963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Principles of Business finance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Full Utilisation of Funds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Wastage or misdirection of funds should be avoided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Funds collected should used economically as it ensures return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This means funds should be gainfully employed for better returns in terms of profit.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Misusing of funds for undesirable purpose should be avoided. </a:t>
            </a:r>
          </a:p>
          <a:p>
            <a:pPr>
              <a:buFont typeface="Wingdings" pitchFamily="2" charset="2"/>
              <a:buChar char="ü"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01241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Maximisation of return on </a:t>
            </a:r>
            <a:r>
              <a:rPr lang="en-IN" b="1" dirty="0" smtClean="0"/>
              <a:t>investment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Funds provide maximum return only when they are used in a rational manner.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There should be value addition to the funds invested in the business.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This will be in the form of return or profit available.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011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/>
              <a:t>Survival and prosperity of business unit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Financial management should bring stability to the business unit.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 should lead the business unit towards progress &amp; prosperity in terms of sales, profit or market reputation.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There should be no danger to its survival.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 funds of the company should be invested with proper care &amp; caution so as to minimise the risk &amp; ensure high return over years.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608934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01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/>
              <a:t>Fair balance between liquidity and profitability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There should be adequate cash flow to meet the regular expenses of the company (purchase of raw material, payment of wages , other regular expenses etc.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Profitability increases due to healthy cash flow position.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 company should not try to raise profitability at the cost of liquidity.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Excess liquidity is undesirable as it may bring down the rate of profitability.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 fair balance between liquidity and profitability is desirable as it offers many benefits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6238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b="1" dirty="0" smtClean="0"/>
              <a:t>Good public image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Business enterprise should try to create favourable public image through its objectives &amp; operations. 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 should offer </a:t>
            </a:r>
          </a:p>
          <a:p>
            <a:r>
              <a:rPr lang="en-IN" dirty="0" smtClean="0"/>
              <a:t>various incentives to its employees</a:t>
            </a:r>
          </a:p>
          <a:p>
            <a:r>
              <a:rPr lang="en-IN" dirty="0" smtClean="0"/>
              <a:t>attractive dividend to its shareholders</a:t>
            </a:r>
          </a:p>
          <a:p>
            <a:r>
              <a:rPr lang="en-IN" dirty="0" smtClean="0"/>
              <a:t>regular supply of quality goods at fair prices to its consumers</a:t>
            </a:r>
          </a:p>
          <a:p>
            <a:r>
              <a:rPr lang="en-IN" dirty="0" smtClean="0"/>
              <a:t>Financial support to local community &amp; society at large by providing funds for social purposes such as pollution control &amp; provision of educational &amp; sports facilities to local people.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This is possible if funds are utilised properly &amp;fully.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0466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an integral part of overall business planning.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outcomes are in the form of financial plan or capital plan.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It leads to overall preparation of financial plan which is an estimate of total capital requirements of the company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financial/ Capital plan gives a blueprint of the financial structure of a company.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statement which tells how much capital will be required, how it will be collected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utilised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financial plan lays down sound foundation for the capital structure of a company.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52400"/>
            <a:ext cx="3886200" cy="6096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Financial Planning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477000" y="304800"/>
            <a:ext cx="2209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Finance.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Definition:</a:t>
            </a:r>
          </a:p>
          <a:p>
            <a:pPr>
              <a:buNone/>
            </a:pPr>
            <a:r>
              <a:rPr lang="en-US" dirty="0" err="1" smtClean="0"/>
              <a:t>Guthmann</a:t>
            </a:r>
            <a:r>
              <a:rPr lang="en-US" dirty="0" smtClean="0"/>
              <a:t> and Douglas- </a:t>
            </a:r>
          </a:p>
          <a:p>
            <a:pPr>
              <a:buNone/>
            </a:pPr>
            <a:r>
              <a:rPr lang="en-US" dirty="0" smtClean="0"/>
              <a:t>“Business finance can be broadly defined as the activity concerned with planning, raising, controlling and administering the funds used in the business”.</a:t>
            </a:r>
          </a:p>
          <a:p>
            <a:pPr>
              <a:buNone/>
            </a:pPr>
            <a:r>
              <a:rPr lang="en-US" dirty="0" smtClean="0"/>
              <a:t>In short it is a process of raising, providing and managing of all the money to be used in connection with business activities.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Gerstenberg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Financial planning involves three major activities.  These are: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Determining the amount of capital needed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a concern to carry out its operations smoothly,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capitalisation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lphaL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Determining the pattern of securities to be issued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the company in order to ensure the availability of required funds.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i.e. capital structure.</a:t>
            </a:r>
          </a:p>
          <a:p>
            <a:pPr marL="457200" indent="-457200">
              <a:buAutoNum type="alphaL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Determining the suitable policies for the proper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utilisation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administration of capital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i.e. assets management policies.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77000" y="304800"/>
            <a:ext cx="2209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estimate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precisely and accurately the total financial needs of a business unit.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ensure adequate supply of capital to the enterprise so that smooth &amp; orderly working is ensured.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minimize the cost of raising funds by procuring funds under the most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circumstances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provide flexibility to the financial structure of the enterprise for suitable adjustments as per the need.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per the changes in the business environment.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62400" y="304800"/>
            <a:ext cx="47244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Objectives of Financial Planning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LOMA\Desktop\Business Finance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114800"/>
            <a:ext cx="31242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Determining long term and short term financial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Formulation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financial policies-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Developing Financial Procedures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Reviewing Financial plan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29000" y="304800"/>
            <a:ext cx="5257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Steps in Financial Planning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724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 descr="C:\Users\ALOMA\Desktop\Business Finance\steps-of-financial-plan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133600"/>
            <a:ext cx="40386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Determining long-term and short-term financial objectives-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begins with finalization of financial objectives for the corporation/enterprise.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Objectives act as a guide to financial managers.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provide clear direction and avoids confusion.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Long term financial objectives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maximisation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wealth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helps the firm to ensure liquidity, replacement, capacity improvement and other decisions.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Short term financial objective of a firm is to ensure its survival in the business world.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firm has to ensure adequate liquidity in assets.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14800" y="0"/>
            <a:ext cx="47244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Steps in financial planning contd.</a:t>
            </a:r>
            <a:endParaRPr lang="en-US" dirty="0"/>
          </a:p>
        </p:txBody>
      </p:sp>
      <p:pic>
        <p:nvPicPr>
          <p:cNvPr id="2050" name="Picture 2" descr="C:\Users\ALOMA\Desktop\Business Finance\Setting-financial-planning-goals-or-goal-based-investing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486400"/>
            <a:ext cx="4062845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2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Formulation of financial policies-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policies serve as guide and are associated with requisition, allocation and control of funds.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following categories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pertaining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quantum of funds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accomplish goals.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pertaining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patter of capitalization.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relating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controlling powers of suppliers of funds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choice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sources of funds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pertaining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allocation of funds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between cash and cash equivalents.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pertaining to allocation of funds as between forms of inventories.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in regard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credit and credit collection activities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(Bills receivables).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Policies relating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allocation of income.</a:t>
            </a:r>
          </a:p>
          <a:p>
            <a:pPr marL="457200" indent="-457200">
              <a:buAutoNum type="alphaL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19600" y="0"/>
            <a:ext cx="47244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Steps in financial planning contd.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Developing financial procedures-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firm must lay down procedures for attainment of policies.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Procedures guide employees and enable them to understand what they are suppose to expect.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Procedures simplify administrative process, ensures co-ordination of actives and improves the quality of performance of employees.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Procedures decided should be simple, easy to understand &amp; quick to follow.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77000" y="304800"/>
            <a:ext cx="2209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477000" y="304800"/>
            <a:ext cx="22098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Steps in financial planning contd.</a:t>
            </a:r>
            <a:endParaRPr lang="en-US" dirty="0"/>
          </a:p>
        </p:txBody>
      </p:sp>
      <p:pic>
        <p:nvPicPr>
          <p:cNvPr id="4098" name="Picture 2" descr="C:\Users\ALOMA\Desktop\Business Finance\670px-Do-Your-Own-Financial-Planning-Step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385892"/>
            <a:ext cx="4864100" cy="2472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4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Reviewing financial plan-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management must review and revise the firm’s short term objectives, policies and procedures periodically in the light of changed economic &amp; business situations/environment.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should exist flexibility which is necessary for the firm.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planning without due attention to flexibility may prove to be harmful to the firm.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77000" y="304800"/>
            <a:ext cx="2209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477000" y="304800"/>
            <a:ext cx="2209800" cy="5334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Steps in financial planning contd.</a:t>
            </a:r>
            <a:endParaRPr lang="en-US" dirty="0"/>
          </a:p>
        </p:txBody>
      </p:sp>
      <p:pic>
        <p:nvPicPr>
          <p:cNvPr id="5122" name="Picture 2" descr="C:\Users\ALOMA\Desktop\Business Finance\60778-orange-man-financial-plan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86200"/>
            <a:ext cx="5095875" cy="2809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Gives a foresight- prepared with a vision &amp; foresight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Helps in visualizing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 current as well as the future financial needs.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helps in making the plans practical and result oriented.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0" y="152400"/>
            <a:ext cx="6781800" cy="7239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Requirements/Essentials of Financial planning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146" name="Picture 2" descr="C:\Users\ALOMA\Desktop\Business Finance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352800"/>
            <a:ext cx="4267200" cy="306705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4191000" y="5181600"/>
            <a:ext cx="1600200" cy="3810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Investment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67400" y="5867400"/>
            <a:ext cx="13716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Loans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Provides for contingencies-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Helps to visualize contingencies and make suitable provisions to meet such situations.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Contingencies should be anticipated and remedial measures should be introduced in financial planning.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Helps in providing for liquidity-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Adequate provisions should be made for liquidity as shortage of funds could lead to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embarrassments.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Liquidity is necessary for maintaining credit standing of a firm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733800" y="0"/>
            <a:ext cx="54102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Requirements/Essentials of Financial planning.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029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171" name="Picture 3" descr="C:\Users\ALOMA\Desktop\Business Finance\Financial_pl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611687"/>
            <a:ext cx="6208713" cy="2246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791200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4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Safety to investors-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ensures that investors get a fair return on investment.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helps in avoiding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over or under capitalization situations.</a:t>
            </a:r>
          </a:p>
          <a:p>
            <a:pPr marL="457200" indent="-457200">
              <a:buAutoNum type="arabicPeriod" startAt="5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The cost of raising finance should be kept low and expenses on collection of funds should be minimum.</a:t>
            </a:r>
          </a:p>
          <a:p>
            <a:pPr marL="457200" indent="-457200">
              <a:buAutoNum type="arabicPeriod" startAt="5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Objectivity-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financial plan should be realistic, based on exact financial needs and should meet the objectives of the enterprise</a:t>
            </a:r>
          </a:p>
          <a:p>
            <a:pPr marL="457200" indent="-457200">
              <a:buAutoNum type="arabicPeriod" startAt="5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Simplicity-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should be free from ambiguities, complexities .A simple capital structure is easy to understand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administer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lexibility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_- capable of undergoing modifications as circumstances arise. It should be capable of being adjusted as and when needed. </a:t>
            </a:r>
          </a:p>
          <a:p>
            <a:pPr marL="457200" indent="-457200">
              <a:buAutoNum type="arabicPeriod" startAt="5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5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5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77000" y="304800"/>
            <a:ext cx="2209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304800"/>
            <a:ext cx="63246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Requirements/Essentials of Financial planning.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"/>
            <a:ext cx="8229600" cy="6019800"/>
          </a:xfrm>
        </p:spPr>
        <p:txBody>
          <a:bodyPr/>
          <a:lstStyle/>
          <a:p>
            <a:pPr algn="l" eaLnBrk="1" hangingPunct="1"/>
            <a:r>
              <a:rPr lang="en-US" sz="2400" b="1" dirty="0" smtClean="0">
                <a:latin typeface="Bookman Old Style" pitchFamily="18" charset="0"/>
              </a:rPr>
              <a:t>Finance Function (Modern Approach)</a:t>
            </a:r>
          </a:p>
        </p:txBody>
      </p:sp>
      <p:pic>
        <p:nvPicPr>
          <p:cNvPr id="7171" name="Picture 2051" descr="AN00790_"/>
          <p:cNvPicPr>
            <a:picLocks noGrp="1" noChangeAspect="1" noChangeArrowheads="1" noChangeShapeType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48600" y="0"/>
            <a:ext cx="1295400" cy="1524000"/>
          </a:xfrm>
          <a:noFill/>
        </p:spPr>
      </p:pic>
      <p:sp>
        <p:nvSpPr>
          <p:cNvPr id="7172" name="Rectangle 2052"/>
          <p:cNvSpPr>
            <a:spLocks noChangeArrowheads="1"/>
          </p:cNvSpPr>
          <p:nvPr/>
        </p:nvSpPr>
        <p:spPr bwMode="auto">
          <a:xfrm>
            <a:off x="0" y="0"/>
            <a:ext cx="76962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2053"/>
          <p:cNvSpPr>
            <a:spLocks noChangeArrowheads="1"/>
          </p:cNvSpPr>
          <p:nvPr/>
        </p:nvSpPr>
        <p:spPr bwMode="auto">
          <a:xfrm>
            <a:off x="0" y="0"/>
            <a:ext cx="152400" cy="434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2054"/>
          <p:cNvSpPr>
            <a:spLocks noChangeArrowheads="1"/>
          </p:cNvSpPr>
          <p:nvPr/>
        </p:nvSpPr>
        <p:spPr bwMode="auto">
          <a:xfrm>
            <a:off x="8991600" y="1524000"/>
            <a:ext cx="152400" cy="533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2055"/>
          <p:cNvSpPr>
            <a:spLocks noChangeArrowheads="1"/>
          </p:cNvSpPr>
          <p:nvPr/>
        </p:nvSpPr>
        <p:spPr bwMode="auto">
          <a:xfrm>
            <a:off x="4038600" y="6705600"/>
            <a:ext cx="5105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62000" y="4572000"/>
            <a:ext cx="1371600" cy="685800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Dividend</a:t>
            </a:r>
          </a:p>
          <a:p>
            <a:pPr algn="ctr"/>
            <a:r>
              <a:rPr lang="en-US" sz="2000" b="1" dirty="0" smtClean="0"/>
              <a:t>Decision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657600" y="1676400"/>
            <a:ext cx="1371600" cy="685800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657600" y="3886200"/>
            <a:ext cx="1524000" cy="685800"/>
          </a:xfrm>
          <a:prstGeom prst="roundRect">
            <a:avLst/>
          </a:prstGeom>
          <a:solidFill>
            <a:srgbClr val="00CC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096000" y="2057400"/>
            <a:ext cx="2590800" cy="1752600"/>
          </a:xfrm>
          <a:prstGeom prst="roundRect">
            <a:avLst/>
          </a:prstGeom>
          <a:solidFill>
            <a:srgbClr val="3366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 VALUE OF SHARE HOLDERS WEALTH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81400" y="1676400"/>
            <a:ext cx="76200" cy="2819400"/>
          </a:xfrm>
          <a:prstGeom prst="rec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1562100"/>
            <a:ext cx="1295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438400" y="2971800"/>
            <a:ext cx="1143000" cy="38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209800" y="3733800"/>
            <a:ext cx="1295400" cy="1104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5029200" y="2019300"/>
            <a:ext cx="1066800" cy="495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  <a:endCxn id="13" idx="1"/>
          </p:cNvCxnSpPr>
          <p:nvPr/>
        </p:nvCxnSpPr>
        <p:spPr>
          <a:xfrm flipV="1">
            <a:off x="5181600" y="2933700"/>
            <a:ext cx="9144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762000" y="2819400"/>
            <a:ext cx="1600200" cy="762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/>
              <a:t>Investment</a:t>
            </a:r>
          </a:p>
          <a:p>
            <a:pPr algn="ctr"/>
            <a:r>
              <a:rPr lang="en-US" sz="1900" b="1" dirty="0" smtClean="0"/>
              <a:t>decision</a:t>
            </a:r>
            <a:endParaRPr lang="en-US" sz="19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609600" y="1066800"/>
            <a:ext cx="1600200" cy="762000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Financing</a:t>
            </a:r>
          </a:p>
          <a:p>
            <a:pPr algn="ctr"/>
            <a:r>
              <a:rPr lang="en-US" sz="1800" b="1" dirty="0" smtClean="0"/>
              <a:t>Decision</a:t>
            </a:r>
            <a:endParaRPr lang="en-US" sz="1800" b="1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10.Appealing to investors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should be appealing and attractive to the investors(interest rate, the retention ratio, dividend payout ratio.)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should be balanced combination of different securities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Proper timing of financing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Proper timing for collection of capital should be considered.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Sale of equity shares (even at a premium) is possible during the boom period when stock exchanges are active.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Borrowed capital will be necessary during depression.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12. Intensive use of funds collected( Maximum utilization)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utilize available resources in the best possible manner.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order to raise profitability 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avoidng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scarcity of capital as well as excess capital which cannot be put to proper use.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304800"/>
            <a:ext cx="63246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Requirements/Essentials of Financial planning.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acts as a road map in financial matters-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Matters such as</a:t>
            </a:r>
          </a:p>
          <a:p>
            <a:pPr marL="1257300" lvl="2" indent="-45720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Pay roll execution – Accounts payable.</a:t>
            </a:r>
          </a:p>
          <a:p>
            <a:pPr marL="1257300" lvl="2" indent="-45720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Estimation of upcoming earnings of the company.</a:t>
            </a:r>
          </a:p>
          <a:p>
            <a:pPr marL="1257300" lvl="2" indent="-45720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Debts and rising cost of finance.</a:t>
            </a:r>
          </a:p>
          <a:p>
            <a:pPr marL="1257300" lvl="2" indent="-45720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Diversification, modification and expansion of capacity/product lines.</a:t>
            </a:r>
          </a:p>
          <a:p>
            <a:pPr marL="1257300" lvl="2" indent="-45720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Marketing.</a:t>
            </a:r>
          </a:p>
          <a:p>
            <a:pPr marL="800100" lvl="2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304800"/>
            <a:ext cx="7924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Significance/ Importance of Financial Planning: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smtClean="0"/>
              <a:t>Income:</a:t>
            </a:r>
            <a:r>
              <a:rPr lang="en-US" sz="2400" dirty="0" smtClean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/>
              <a:t>     Its is possible to manage income more effectively through 	planning. </a:t>
            </a:r>
          </a:p>
          <a:p>
            <a:pPr lvl="0">
              <a:buFont typeface="Wingdings" pitchFamily="2" charset="2"/>
              <a:buChar char="§"/>
            </a:pPr>
            <a:endParaRPr lang="en-US" sz="2400" dirty="0" smtClean="0"/>
          </a:p>
          <a:p>
            <a:pPr lvl="0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b="1" dirty="0" smtClean="0"/>
              <a:t>Cash Flow:</a:t>
            </a:r>
            <a:r>
              <a:rPr lang="en-US" sz="2400" dirty="0" smtClean="0"/>
              <a:t> 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Considers cash inflows and outflows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Helps in monitoring expenses, Tax </a:t>
            </a:r>
          </a:p>
          <a:p>
            <a:pPr>
              <a:buNone/>
            </a:pPr>
            <a:r>
              <a:rPr lang="en-US" sz="2400" dirty="0" smtClean="0"/>
              <a:t>     planning, budgeting etc.</a:t>
            </a:r>
          </a:p>
          <a:p>
            <a:pPr lvl="0">
              <a:buNone/>
            </a:pPr>
            <a:endParaRPr lang="en-US" sz="2400" dirty="0" smtClean="0"/>
          </a:p>
          <a:p>
            <a:pPr lvl="0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77000" y="304800"/>
            <a:ext cx="22098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2362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195" name="Picture 3" descr="C:\Users\ALOMA\Desktop\Business Finance\RG146-financial-plan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895600"/>
            <a:ext cx="3251200" cy="3463925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3352800" y="304800"/>
            <a:ext cx="53340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Significance/ Importance of Financial Planning: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4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emphasizes on both the sides of the balance sheet- asset and liability side.</a:t>
            </a:r>
          </a:p>
          <a:p>
            <a:pPr marL="457200" indent="-457200">
              <a:buAutoNum type="arabicPeriod" startAt="4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AutoNum type="arabicPeriod" startAt="4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Understanding: 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Better financial understanding of financial goals.</a:t>
            </a:r>
          </a:p>
          <a:p>
            <a:pPr marL="457200" lvl="0" indent="-457200"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4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0" y="152400"/>
            <a:ext cx="5334000" cy="381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Significance/ Importance of Financial Planning: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ALOMA\Desktop\Business Finance\670px-Do-Your-Own-Financial-Planning-Step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1000"/>
            <a:ext cx="914400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Sound financial planning ensures orderly functioning , stability &amp; prosperity to an business unit.</a:t>
            </a:r>
          </a:p>
          <a:p>
            <a:r>
              <a:rPr lang="en-IN" dirty="0" smtClean="0"/>
              <a:t>Financial planning is important as it is the starting point of promoting a company.</a:t>
            </a:r>
          </a:p>
          <a:p>
            <a:r>
              <a:rPr lang="en-IN" dirty="0" smtClean="0"/>
              <a:t>Defective financial planning may create financial problems before a business.</a:t>
            </a:r>
          </a:p>
          <a:p>
            <a:r>
              <a:rPr lang="en-IN" dirty="0" smtClean="0"/>
              <a:t>Such as overcapitalisation.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99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066800"/>
          </a:xfrm>
        </p:spPr>
        <p:txBody>
          <a:bodyPr/>
          <a:lstStyle/>
          <a:p>
            <a:r>
              <a:rPr lang="en-IN" dirty="0" smtClean="0"/>
              <a:t>Types of financial 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486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b="1" dirty="0" smtClean="0"/>
              <a:t>1. Short term financial Plan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Prepared for a </a:t>
            </a:r>
            <a:r>
              <a:rPr lang="en-IN" i="1" dirty="0" smtClean="0"/>
              <a:t>maximum period of one year.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It is suitable for </a:t>
            </a:r>
            <a:r>
              <a:rPr lang="en-IN" b="1" i="1" dirty="0" smtClean="0"/>
              <a:t>assessment of working capital needs </a:t>
            </a:r>
            <a:r>
              <a:rPr lang="en-IN" dirty="0" smtClean="0"/>
              <a:t>of the enterprise.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i="1" dirty="0" smtClean="0"/>
              <a:t>Preparation of different types of budgets such as sales budget or cash budgets</a:t>
            </a:r>
            <a:r>
              <a:rPr lang="en-IN" dirty="0" smtClean="0"/>
              <a:t> are e.g. of short term plan.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Useful for organising activities of different departments in an orderly manner.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/>
              <a:t>This plan are </a:t>
            </a:r>
            <a:r>
              <a:rPr lang="en-IN" b="1" i="1" dirty="0" smtClean="0"/>
              <a:t>prepared at the departmental level by </a:t>
            </a:r>
            <a:r>
              <a:rPr lang="en-IN" b="1" i="1" dirty="0"/>
              <a:t>D</a:t>
            </a:r>
            <a:r>
              <a:rPr lang="en-IN" b="1" i="1" dirty="0" smtClean="0"/>
              <a:t>epartmental manager</a:t>
            </a:r>
          </a:p>
        </p:txBody>
      </p:sp>
    </p:spTree>
    <p:extLst>
      <p:ext uri="{BB962C8B-B14F-4D97-AF65-F5344CB8AC3E}">
        <p14:creationId xmlns:p14="http://schemas.microsoft.com/office/powerpoint/2010/main" val="774582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2. Medium term plan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IN" dirty="0" smtClean="0"/>
              <a:t>Normally prepared </a:t>
            </a:r>
            <a:r>
              <a:rPr lang="en-IN" b="1" dirty="0" smtClean="0"/>
              <a:t>for a period of five years</a:t>
            </a:r>
            <a:r>
              <a:rPr lang="en-IN" dirty="0" smtClean="0"/>
              <a:t>.</a:t>
            </a:r>
          </a:p>
          <a:p>
            <a:r>
              <a:rPr lang="en-IN" dirty="0" smtClean="0"/>
              <a:t>Such plans </a:t>
            </a:r>
            <a:r>
              <a:rPr lang="en-IN" b="1" i="1" dirty="0" smtClean="0"/>
              <a:t>are prepared for replacement &amp; maintenance of assets, Research &amp; Development of activities of an enterprise &amp; financing of increased working capital needs </a:t>
            </a:r>
            <a:r>
              <a:rPr lang="en-IN" dirty="0" smtClean="0"/>
              <a:t>of the enterprise.</a:t>
            </a:r>
          </a:p>
          <a:p>
            <a:r>
              <a:rPr lang="en-IN" dirty="0" smtClean="0"/>
              <a:t>Preparation of medium term plan is difficult as compared to the preparation of short term plan.</a:t>
            </a:r>
          </a:p>
          <a:p>
            <a:r>
              <a:rPr lang="en-IN" dirty="0" smtClean="0"/>
              <a:t>Such plan  is </a:t>
            </a:r>
            <a:r>
              <a:rPr lang="en-IN" b="1" dirty="0" smtClean="0"/>
              <a:t>prepared by production manager/ Research Manager </a:t>
            </a:r>
            <a:r>
              <a:rPr lang="en-IN" dirty="0" smtClean="0"/>
              <a:t>&amp; so on.</a:t>
            </a:r>
          </a:p>
        </p:txBody>
      </p:sp>
    </p:spTree>
    <p:extLst>
      <p:ext uri="{BB962C8B-B14F-4D97-AF65-F5344CB8AC3E}">
        <p14:creationId xmlns:p14="http://schemas.microsoft.com/office/powerpoint/2010/main" val="3410597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IN" b="1" dirty="0" smtClean="0"/>
              <a:t>3. Long term </a:t>
            </a:r>
            <a:r>
              <a:rPr lang="en-IN" b="1" dirty="0"/>
              <a:t>F</a:t>
            </a:r>
            <a:r>
              <a:rPr lang="en-IN" b="1" dirty="0" smtClean="0"/>
              <a:t>inancial Plan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Is prepared for </a:t>
            </a:r>
            <a:r>
              <a:rPr lang="en-IN" b="1" i="1" dirty="0" smtClean="0"/>
              <a:t>a period of five years or more than five years period</a:t>
            </a:r>
            <a:r>
              <a:rPr lang="en-IN" dirty="0" smtClean="0"/>
              <a:t>.</a:t>
            </a:r>
          </a:p>
          <a:p>
            <a:r>
              <a:rPr lang="en-IN" dirty="0" smtClean="0"/>
              <a:t>Such long term </a:t>
            </a:r>
            <a:r>
              <a:rPr lang="en-IN" b="1" i="1" dirty="0" smtClean="0"/>
              <a:t>plan incorporates policies &amp; programmes pertaining to capitalisation, financing growth &amp; expansion programmes </a:t>
            </a:r>
            <a:r>
              <a:rPr lang="en-IN" dirty="0" smtClean="0"/>
              <a:t>of the enterprise.</a:t>
            </a:r>
          </a:p>
          <a:p>
            <a:r>
              <a:rPr lang="en-IN" dirty="0" smtClean="0"/>
              <a:t>Long term financial plan is normally </a:t>
            </a:r>
            <a:r>
              <a:rPr lang="en-IN" b="1" dirty="0" smtClean="0"/>
              <a:t>designed by the promoters of the company. </a:t>
            </a:r>
          </a:p>
          <a:p>
            <a:r>
              <a:rPr lang="en-IN" b="1" i="1" dirty="0" smtClean="0"/>
              <a:t>Knowledge, vision &amp; foresight are required </a:t>
            </a:r>
            <a:r>
              <a:rPr lang="en-IN" dirty="0" smtClean="0"/>
              <a:t>for the preparation of long term financial plan. </a:t>
            </a:r>
          </a:p>
        </p:txBody>
      </p:sp>
    </p:spTree>
    <p:extLst>
      <p:ext uri="{BB962C8B-B14F-4D97-AF65-F5344CB8AC3E}">
        <p14:creationId xmlns:p14="http://schemas.microsoft.com/office/powerpoint/2010/main" val="77060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"/>
            <a:ext cx="8229600" cy="6019800"/>
          </a:xfrm>
          <a:ln>
            <a:solidFill>
              <a:srgbClr val="FF0000"/>
            </a:solidFill>
          </a:ln>
        </p:spPr>
        <p:txBody>
          <a:bodyPr/>
          <a:lstStyle/>
          <a:p>
            <a:pPr algn="l" eaLnBrk="1" hangingPunct="1"/>
            <a:endParaRPr lang="en-US" sz="2400" b="1" dirty="0" smtClean="0">
              <a:latin typeface="Bookman Old Style" pitchFamily="18" charset="0"/>
            </a:endParaRPr>
          </a:p>
        </p:txBody>
      </p:sp>
      <p:pic>
        <p:nvPicPr>
          <p:cNvPr id="7171" name="Picture 2051" descr="AN00790_"/>
          <p:cNvPicPr>
            <a:picLocks noGrp="1" noChangeAspect="1" noChangeArrowheads="1" noChangeShapeType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48600" y="0"/>
            <a:ext cx="1295400" cy="1524000"/>
          </a:xfrm>
          <a:noFill/>
        </p:spPr>
      </p:pic>
      <p:sp>
        <p:nvSpPr>
          <p:cNvPr id="7172" name="Rectangle 2052"/>
          <p:cNvSpPr>
            <a:spLocks noChangeArrowheads="1"/>
          </p:cNvSpPr>
          <p:nvPr/>
        </p:nvSpPr>
        <p:spPr bwMode="auto">
          <a:xfrm>
            <a:off x="0" y="0"/>
            <a:ext cx="76962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2053"/>
          <p:cNvSpPr>
            <a:spLocks noChangeArrowheads="1"/>
          </p:cNvSpPr>
          <p:nvPr/>
        </p:nvSpPr>
        <p:spPr bwMode="auto">
          <a:xfrm>
            <a:off x="0" y="0"/>
            <a:ext cx="152400" cy="434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2054"/>
          <p:cNvSpPr>
            <a:spLocks noChangeArrowheads="1"/>
          </p:cNvSpPr>
          <p:nvPr/>
        </p:nvSpPr>
        <p:spPr bwMode="auto">
          <a:xfrm>
            <a:off x="8991600" y="1524000"/>
            <a:ext cx="152400" cy="533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2055"/>
          <p:cNvSpPr>
            <a:spLocks noChangeArrowheads="1"/>
          </p:cNvSpPr>
          <p:nvPr/>
        </p:nvSpPr>
        <p:spPr bwMode="auto">
          <a:xfrm>
            <a:off x="4038600" y="6705600"/>
            <a:ext cx="5105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3352800" y="2362200"/>
            <a:ext cx="2286000" cy="18288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Finance</a:t>
            </a:r>
          </a:p>
          <a:p>
            <a:pPr algn="ctr"/>
            <a:r>
              <a:rPr lang="en-US" b="1" dirty="0" smtClean="0"/>
              <a:t>Function</a:t>
            </a:r>
            <a:endParaRPr lang="en-US" b="1" dirty="0"/>
          </a:p>
        </p:txBody>
      </p:sp>
      <p:sp>
        <p:nvSpPr>
          <p:cNvPr id="11" name="Flowchart: Connector 10"/>
          <p:cNvSpPr/>
          <p:nvPr/>
        </p:nvSpPr>
        <p:spPr>
          <a:xfrm>
            <a:off x="3276600" y="533400"/>
            <a:ext cx="2209800" cy="1143000"/>
          </a:xfrm>
          <a:prstGeom prst="flowChartConnector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Production</a:t>
            </a:r>
            <a:endParaRPr lang="en-US" sz="2000" dirty="0"/>
          </a:p>
        </p:txBody>
      </p:sp>
      <p:sp>
        <p:nvSpPr>
          <p:cNvPr id="12" name="Flowchart: Connector 11"/>
          <p:cNvSpPr/>
          <p:nvPr/>
        </p:nvSpPr>
        <p:spPr>
          <a:xfrm>
            <a:off x="5715000" y="1295400"/>
            <a:ext cx="1905000" cy="838200"/>
          </a:xfrm>
          <a:prstGeom prst="flowChartConnector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Materials</a:t>
            </a:r>
            <a:endParaRPr lang="en-US" sz="2000" dirty="0"/>
          </a:p>
        </p:txBody>
      </p:sp>
      <p:sp>
        <p:nvSpPr>
          <p:cNvPr id="13" name="Flowchart: Connector 12"/>
          <p:cNvSpPr/>
          <p:nvPr/>
        </p:nvSpPr>
        <p:spPr>
          <a:xfrm>
            <a:off x="1371600" y="2133600"/>
            <a:ext cx="1524000" cy="838200"/>
          </a:xfrm>
          <a:prstGeom prst="flowChartConnector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H.R.M</a:t>
            </a:r>
            <a:endParaRPr lang="en-US" dirty="0"/>
          </a:p>
        </p:txBody>
      </p:sp>
      <p:sp>
        <p:nvSpPr>
          <p:cNvPr id="15" name="Flowchart: Connector 14"/>
          <p:cNvSpPr/>
          <p:nvPr/>
        </p:nvSpPr>
        <p:spPr>
          <a:xfrm>
            <a:off x="6248400" y="2819400"/>
            <a:ext cx="1981200" cy="838200"/>
          </a:xfrm>
          <a:prstGeom prst="flowChartConnector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Marketing</a:t>
            </a:r>
            <a:endParaRPr lang="en-US" sz="2000" dirty="0"/>
          </a:p>
        </p:txBody>
      </p:sp>
      <p:sp>
        <p:nvSpPr>
          <p:cNvPr id="16" name="Flowchart: Connector 15"/>
          <p:cNvSpPr/>
          <p:nvPr/>
        </p:nvSpPr>
        <p:spPr>
          <a:xfrm>
            <a:off x="5105400" y="4800600"/>
            <a:ext cx="1600200" cy="838200"/>
          </a:xfrm>
          <a:prstGeom prst="flowChartConnector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 &amp; D</a:t>
            </a:r>
            <a:endParaRPr lang="en-US" sz="2000" dirty="0"/>
          </a:p>
        </p:txBody>
      </p:sp>
      <p:sp>
        <p:nvSpPr>
          <p:cNvPr id="17" name="Flowchart: Connector 16"/>
          <p:cNvSpPr/>
          <p:nvPr/>
        </p:nvSpPr>
        <p:spPr>
          <a:xfrm>
            <a:off x="2209800" y="4572000"/>
            <a:ext cx="1295400" cy="838200"/>
          </a:xfrm>
          <a:prstGeom prst="flowChartConnector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M.I.S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4171156" y="1924844"/>
            <a:ext cx="534194" cy="373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410200" y="2057400"/>
            <a:ext cx="457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6"/>
          </p:cNvCxnSpPr>
          <p:nvPr/>
        </p:nvCxnSpPr>
        <p:spPr>
          <a:xfrm>
            <a:off x="2895600" y="2552700"/>
            <a:ext cx="609600" cy="190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3200400" y="4114800"/>
            <a:ext cx="533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4914900" y="4229100"/>
            <a:ext cx="3810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715000" y="33528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62000" y="5715000"/>
            <a:ext cx="7543800" cy="457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Finance is the heart function of an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 descr="D:\Aloma Lobo\animation\117798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2971800" cy="704850"/>
          </a:xfrm>
          <a:prstGeom prst="rect">
            <a:avLst/>
          </a:prstGeom>
          <a:noFill/>
        </p:spPr>
      </p:pic>
      <p:sp>
        <p:nvSpPr>
          <p:cNvPr id="7170" name="Rectangle 205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0"/>
            <a:ext cx="8382000" cy="6858000"/>
          </a:xfrm>
        </p:spPr>
        <p:txBody>
          <a:bodyPr/>
          <a:lstStyle/>
          <a:p>
            <a:pPr algn="l" eaLnBrk="1" hangingPunct="1"/>
            <a:r>
              <a:rPr lang="en-US" sz="1800" b="1" dirty="0" smtClean="0">
                <a:latin typeface="Bookman Old Style" pitchFamily="18" charset="0"/>
              </a:rPr>
              <a:t>                        ORGANISATION OF FINANCE FUNCTION</a:t>
            </a:r>
          </a:p>
          <a:p>
            <a:pPr algn="l" eaLnBrk="1" hangingPunct="1"/>
            <a:endParaRPr lang="en-US" sz="1800" b="1" dirty="0" smtClean="0">
              <a:latin typeface="Bookman Old Style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24200" y="381000"/>
            <a:ext cx="2133600" cy="457200"/>
          </a:xfrm>
          <a:prstGeom prst="roundRect">
            <a:avLst>
              <a:gd name="adj" fmla="val 25118"/>
            </a:avLst>
          </a:prstGeom>
          <a:solidFill>
            <a:srgbClr val="92D050"/>
          </a:solidFill>
          <a:ln>
            <a:solidFill>
              <a:srgbClr val="99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"/>
          </a:effectLst>
          <a:scene3d>
            <a:camera prst="perspectiveRelaxed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SHAREHOLDERS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2819400"/>
            <a:ext cx="1752600" cy="609600"/>
          </a:xfrm>
          <a:prstGeom prst="roundRect">
            <a:avLst/>
          </a:prstGeom>
          <a:solidFill>
            <a:srgbClr val="CCFF33"/>
          </a:solidFill>
          <a:ln>
            <a:solidFill>
              <a:srgbClr val="996600"/>
            </a:solidFill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PRODUCTION MANAGER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76600" y="1143000"/>
            <a:ext cx="1447800" cy="457200"/>
          </a:xfrm>
          <a:prstGeom prst="roundRect">
            <a:avLst/>
          </a:prstGeom>
          <a:solidFill>
            <a:srgbClr val="CCFF33"/>
          </a:solidFill>
          <a:ln>
            <a:solidFill>
              <a:schemeClr val="tx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"/>
          </a:effectLst>
          <a:scene3d>
            <a:camera prst="perspectiveRelaxed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B.O.D</a:t>
            </a:r>
            <a:endParaRPr lang="en-US" sz="2000" b="1" dirty="0">
              <a:solidFill>
                <a:schemeClr val="tx2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76400" y="2971800"/>
            <a:ext cx="1371600" cy="685800"/>
          </a:xfrm>
          <a:prstGeom prst="roundRect">
            <a:avLst/>
          </a:prstGeom>
          <a:solidFill>
            <a:srgbClr val="CCFF33"/>
          </a:solidFill>
          <a:ln>
            <a:solidFill>
              <a:srgbClr val="99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MARKETING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MANAGER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24200" y="2895600"/>
            <a:ext cx="1447800" cy="685800"/>
          </a:xfrm>
          <a:prstGeom prst="roundRect">
            <a:avLst/>
          </a:prstGeom>
          <a:solidFill>
            <a:srgbClr val="CCFF33"/>
          </a:solidFill>
          <a:ln>
            <a:solidFill>
              <a:srgbClr val="99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FINANCE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MANAGER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24400" y="3048000"/>
            <a:ext cx="1447800" cy="609600"/>
          </a:xfrm>
          <a:prstGeom prst="roundRect">
            <a:avLst>
              <a:gd name="adj" fmla="val 18357"/>
            </a:avLst>
          </a:prstGeom>
          <a:solidFill>
            <a:srgbClr val="CCFF33"/>
          </a:solidFill>
          <a:ln>
            <a:solidFill>
              <a:srgbClr val="99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Book Antiqua" pitchFamily="18" charset="0"/>
              </a:rPr>
              <a:t>HR MANAGER</a:t>
            </a:r>
            <a:endParaRPr lang="en-US" sz="1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24600" y="2971800"/>
            <a:ext cx="1295400" cy="609600"/>
          </a:xfrm>
          <a:prstGeom prst="roundRect">
            <a:avLst/>
          </a:prstGeom>
          <a:solidFill>
            <a:srgbClr val="CCFF33"/>
          </a:solidFill>
          <a:ln>
            <a:solidFill>
              <a:srgbClr val="99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Book Antiqua" pitchFamily="18" charset="0"/>
              </a:rPr>
              <a:t>R &amp; D</a:t>
            </a:r>
            <a:endParaRPr lang="en-US" sz="1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96200" y="3276600"/>
            <a:ext cx="1447800" cy="457200"/>
          </a:xfrm>
          <a:prstGeom prst="roundRect">
            <a:avLst>
              <a:gd name="adj" fmla="val 25118"/>
            </a:avLst>
          </a:prstGeom>
          <a:solidFill>
            <a:srgbClr val="CCFF33"/>
          </a:solidFill>
          <a:ln>
            <a:solidFill>
              <a:srgbClr val="99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Book Antiqua" pitchFamily="18" charset="0"/>
              </a:rPr>
              <a:t>SYSTEMS/M.I.S</a:t>
            </a:r>
            <a:endParaRPr lang="en-US" sz="1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86200" y="3962400"/>
            <a:ext cx="3962400" cy="762000"/>
          </a:xfrm>
          <a:prstGeom prst="roundRect">
            <a:avLst/>
          </a:prstGeom>
          <a:solidFill>
            <a:srgbClr val="92D050"/>
          </a:solidFill>
          <a:ln>
            <a:solidFill>
              <a:srgbClr val="00CC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Book Antiqua" pitchFamily="18" charset="0"/>
              </a:rPr>
              <a:t>CONTROLLER</a:t>
            </a:r>
            <a:endParaRPr lang="en-US" sz="1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800" y="3886200"/>
            <a:ext cx="3352800" cy="914400"/>
          </a:xfrm>
          <a:prstGeom prst="roundRect">
            <a:avLst/>
          </a:prstGeom>
          <a:solidFill>
            <a:srgbClr val="92D050"/>
          </a:solidFill>
          <a:ln>
            <a:solidFill>
              <a:srgbClr val="00CC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Book Antiqua" pitchFamily="18" charset="0"/>
              </a:rPr>
              <a:t>TREASURER/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Book Antiqua" pitchFamily="18" charset="0"/>
              </a:rPr>
              <a:t>COMPANY SECRETARY</a:t>
            </a:r>
            <a:endParaRPr lang="en-US" sz="1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3810000" y="838200"/>
            <a:ext cx="457200" cy="457200"/>
          </a:xfrm>
          <a:prstGeom prst="downArrow">
            <a:avLst/>
          </a:prstGeom>
          <a:solidFill>
            <a:srgbClr val="996600"/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3886200" y="1600200"/>
            <a:ext cx="457200" cy="457200"/>
          </a:xfrm>
          <a:prstGeom prst="downArrow">
            <a:avLst/>
          </a:prstGeom>
          <a:solidFill>
            <a:srgbClr val="996600"/>
          </a:solidFill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3505200" y="2133600"/>
            <a:ext cx="533400" cy="8382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609600" y="2209800"/>
            <a:ext cx="533400" cy="6858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057400" y="2209800"/>
            <a:ext cx="533400" cy="8382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8077200" y="2362200"/>
            <a:ext cx="533400" cy="8382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6477000" y="2286000"/>
            <a:ext cx="533400" cy="8382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876800" y="2286000"/>
            <a:ext cx="533400" cy="8382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3962400" y="3657600"/>
            <a:ext cx="304800" cy="3048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3200400" y="3581400"/>
            <a:ext cx="304800" cy="3048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676400" y="4800600"/>
            <a:ext cx="533400" cy="4572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486400" y="4648200"/>
            <a:ext cx="533400" cy="381000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0" y="5334000"/>
            <a:ext cx="4114800" cy="1524000"/>
          </a:xfrm>
          <a:prstGeom prst="roundRect">
            <a:avLst/>
          </a:prstGeom>
          <a:solidFill>
            <a:srgbClr val="CCFF3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Book Antiqua" pitchFamily="18" charset="0"/>
              </a:rPr>
              <a:t>Provision of Finance, Banking &amp; Custody, Investor relationship, Short term Finance, Cash Management, Credit administration, Investments, Insurance. </a:t>
            </a:r>
            <a:endParaRPr lang="en-US" sz="1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43400" y="5105400"/>
            <a:ext cx="4800600" cy="1219200"/>
          </a:xfrm>
          <a:prstGeom prst="roundRect">
            <a:avLst/>
          </a:prstGeom>
          <a:solidFill>
            <a:srgbClr val="CCFF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Book Antiqua" pitchFamily="18" charset="0"/>
              </a:rPr>
              <a:t>Financial Accounting, Management and Cost A/c,  Internal Audit, Tax Administration, Budgeting and Control, Economic Appraisal.</a:t>
            </a:r>
            <a:endParaRPr lang="en-US" sz="1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Aloma Lobo\animation\117798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2971800" cy="704850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609600" y="1905000"/>
            <a:ext cx="8077200" cy="381000"/>
          </a:xfrm>
          <a:prstGeom prst="roundRect">
            <a:avLst/>
          </a:prstGeom>
          <a:solidFill>
            <a:srgbClr val="92D050"/>
          </a:solidFill>
          <a:ln>
            <a:solidFill>
              <a:srgbClr val="00CC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"/>
          </a:effectLst>
          <a:scene3d>
            <a:camera prst="perspectiveRelaxed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M.D./CHAIRMAN</a:t>
            </a:r>
            <a:endParaRPr lang="en-US" sz="1800" b="1" dirty="0">
              <a:solidFill>
                <a:schemeClr val="tx2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endParaRPr lang="en-US" sz="2000" dirty="0" smtClean="0">
              <a:latin typeface="Bookman Old Style" pitchFamily="18" charset="0"/>
            </a:endParaRPr>
          </a:p>
        </p:txBody>
      </p:sp>
      <p:pic>
        <p:nvPicPr>
          <p:cNvPr id="7171" name="Picture 2051" descr="AN00790_"/>
          <p:cNvPicPr>
            <a:picLocks noGrp="1" noChangeAspect="1" noChangeArrowheads="1" noChangeShapeType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48600" y="0"/>
            <a:ext cx="1295400" cy="1524000"/>
          </a:xfrm>
          <a:noFill/>
        </p:spPr>
      </p:pic>
      <p:sp>
        <p:nvSpPr>
          <p:cNvPr id="8" name="Rounded Rectangle 7"/>
          <p:cNvSpPr/>
          <p:nvPr/>
        </p:nvSpPr>
        <p:spPr>
          <a:xfrm>
            <a:off x="304800" y="1066800"/>
            <a:ext cx="3352800" cy="495300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62600" y="1066800"/>
            <a:ext cx="2895600" cy="243840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867400" y="3962400"/>
            <a:ext cx="2895600" cy="243840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Book Antiqua" pitchFamily="18" charset="0"/>
              </a:rPr>
              <a:t>SECONDARY DISCIPLINE: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Book Antiqua" pitchFamily="18" charset="0"/>
              </a:rPr>
              <a:t>Marketing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Book Antiqua" pitchFamily="18" charset="0"/>
              </a:rPr>
              <a:t>Production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Book Antiqua" pitchFamily="18" charset="0"/>
              </a:rPr>
              <a:t>Quantitative Methods.</a:t>
            </a:r>
            <a:endParaRPr lang="en-US" sz="20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886200" y="2209800"/>
            <a:ext cx="1600200" cy="990600"/>
          </a:xfrm>
          <a:prstGeom prst="straightConnector1">
            <a:avLst/>
          </a:prstGeom>
          <a:ln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3886200" y="3810000"/>
            <a:ext cx="1905000" cy="14478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" y="1600200"/>
            <a:ext cx="2667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ook Antiqua" pitchFamily="18" charset="0"/>
              </a:rPr>
              <a:t>FINANCIAL DECISION AREAS: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Investment analysis.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Working Capital Management.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Sources &amp; Cost of funds.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Capital Structure.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Dividend Analysis of risk and return.</a:t>
            </a:r>
            <a:endParaRPr lang="en-US" sz="2000" b="1" dirty="0">
              <a:latin typeface="Book Antiqua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9600" y="457200"/>
            <a:ext cx="7239000" cy="53340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FINANCE AND OTHER RELATED DISCIPLINES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1143001"/>
            <a:ext cx="2438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ook Antiqua" pitchFamily="18" charset="0"/>
              </a:rPr>
              <a:t>PRIMARY DISCIPLINE: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Accounting.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Micro Economics.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Book Antiqua" pitchFamily="18" charset="0"/>
              </a:rPr>
              <a:t>Macro Economics</a:t>
            </a:r>
            <a:r>
              <a:rPr lang="en-US" sz="2000" dirty="0" smtClean="0">
                <a:latin typeface="Book Antiqua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/>
              <a:t>Features of Business Finance: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Deals with financial aspects-</a:t>
            </a:r>
          </a:p>
          <a:p>
            <a:pPr marL="514350" indent="-514350"/>
            <a:r>
              <a:rPr lang="en-US" dirty="0" smtClean="0"/>
              <a:t>Finance touches all aspects of business.</a:t>
            </a:r>
          </a:p>
          <a:p>
            <a:pPr marL="514350" indent="-514350"/>
            <a:r>
              <a:rPr lang="en-US" dirty="0" smtClean="0"/>
              <a:t>It deals with planning, raising, administering and controlling the funds</a:t>
            </a:r>
          </a:p>
          <a:p>
            <a:pPr marL="514350" indent="-514350"/>
            <a:r>
              <a:rPr lang="en-US" dirty="0" smtClean="0"/>
              <a:t>It is a science as well as an 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Concerned with estimation, collection and utilization of funds.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Needs proper  planning and control.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 smtClean="0"/>
              <a:t>Objective oriented activity-</a:t>
            </a:r>
          </a:p>
          <a:p>
            <a:pPr marL="514350" indent="-514350"/>
            <a:r>
              <a:rPr lang="en-US" dirty="0" smtClean="0"/>
              <a:t>It is basic for running the business activity.</a:t>
            </a:r>
          </a:p>
          <a:p>
            <a:pPr marL="514350" indent="-514350"/>
            <a:r>
              <a:rPr lang="en-US" dirty="0" smtClean="0"/>
              <a:t>It helps in providing adequate profitability in the business.</a:t>
            </a:r>
          </a:p>
          <a:p>
            <a:pPr marL="514350" indent="-514350"/>
            <a:r>
              <a:rPr lang="en-US" dirty="0" smtClean="0"/>
              <a:t>It ensures fair return to owners/shareholders.</a:t>
            </a:r>
          </a:p>
          <a:p>
            <a:pPr marL="514350" indent="-514350"/>
            <a:r>
              <a:rPr lang="en-US" dirty="0" smtClean="0"/>
              <a:t>Helps in creating and developing reserves for meeting contingencies and growth.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2278</Words>
  <Application>Microsoft Office PowerPoint</Application>
  <PresentationFormat>On-screen Show (4:3)</PresentationFormat>
  <Paragraphs>286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Business Finance</vt:lpstr>
      <vt:lpstr>Business Finance.</vt:lpstr>
      <vt:lpstr>PowerPoint Presentation</vt:lpstr>
      <vt:lpstr>PowerPoint Presentation</vt:lpstr>
      <vt:lpstr>PowerPoint Presentation</vt:lpstr>
      <vt:lpstr>PowerPoint Presentation</vt:lpstr>
      <vt:lpstr>Features of Business Finance:</vt:lpstr>
      <vt:lpstr>Features continued…</vt:lpstr>
      <vt:lpstr>Features continued…</vt:lpstr>
      <vt:lpstr>Features continued…</vt:lpstr>
      <vt:lpstr>Features continued…</vt:lpstr>
      <vt:lpstr>Business finance v/s corporate finance </vt:lpstr>
      <vt:lpstr>Role of Business Finance</vt:lpstr>
      <vt:lpstr>Principles of Business finance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financial plan</vt:lpstr>
      <vt:lpstr>2. Medium term plan </vt:lpstr>
      <vt:lpstr>3. Long term Financial Plan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Finance</dc:title>
  <dc:creator>ALOMA</dc:creator>
  <cp:lastModifiedBy>Vizlett Belem</cp:lastModifiedBy>
  <cp:revision>74</cp:revision>
  <dcterms:created xsi:type="dcterms:W3CDTF">2014-06-30T17:50:20Z</dcterms:created>
  <dcterms:modified xsi:type="dcterms:W3CDTF">2019-06-29T15:09:36Z</dcterms:modified>
</cp:coreProperties>
</file>