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  <p:sldMasterId id="2147483702" r:id="rId2"/>
  </p:sldMasterIdLst>
  <p:notesMasterIdLst>
    <p:notesMasterId r:id="rId15"/>
  </p:notesMasterIdLst>
  <p:sldIdLst>
    <p:sldId id="256" r:id="rId3"/>
    <p:sldId id="270" r:id="rId4"/>
    <p:sldId id="334" r:id="rId5"/>
    <p:sldId id="257" r:id="rId6"/>
    <p:sldId id="261" r:id="rId7"/>
    <p:sldId id="280" r:id="rId8"/>
    <p:sldId id="284" r:id="rId9"/>
    <p:sldId id="316" r:id="rId10"/>
    <p:sldId id="297" r:id="rId11"/>
    <p:sldId id="302" r:id="rId12"/>
    <p:sldId id="305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87" d="100"/>
          <a:sy n="87" d="100"/>
        </p:scale>
        <p:origin x="109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17904B-F47A-4E49-BC8D-19EE696227C8}" type="datetimeFigureOut">
              <a:rPr lang="en-US" smtClean="0"/>
              <a:t>6/29/2019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D4C8DD-2011-484A-A8FB-92380B660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766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BE310-AA8E-4388-81E4-014B8AD381DE}" type="slidenum">
              <a:rPr lang="en-IN" smtClean="0">
                <a:solidFill>
                  <a:prstClr val="black"/>
                </a:solidFill>
              </a:rPr>
              <a:pPr/>
              <a:t>11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001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3D606D2-14C4-40EB-9315-17B5B543FC2B}" type="datetimeFigureOut">
              <a:rPr lang="en-US" smtClean="0"/>
              <a:pPr/>
              <a:t>6/29/2019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IN">
              <a:solidFill>
                <a:srgbClr val="EBDDC3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FBCB94-1C1B-470D-B70B-6E3A50C4FE57}" type="slidenum">
              <a:rPr lang="en-IN" smtClean="0">
                <a:solidFill>
                  <a:srgbClr val="EBDDC3"/>
                </a:solidFill>
              </a:rPr>
              <a:pPr/>
              <a:t>‹#›</a:t>
            </a:fld>
            <a:endParaRPr lang="en-IN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749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606D2-14C4-40EB-9315-17B5B543FC2B}" type="datetimeFigureOut">
              <a:rPr lang="en-US" smtClean="0">
                <a:solidFill>
                  <a:srgbClr val="775F55"/>
                </a:solidFill>
              </a:rPr>
              <a:pPr/>
              <a:t>6/29/2019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BCB94-1C1B-470D-B70B-6E3A50C4FE5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2494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3D606D2-14C4-40EB-9315-17B5B543FC2B}" type="datetimeFigureOut">
              <a:rPr lang="en-US" smtClean="0">
                <a:solidFill>
                  <a:srgbClr val="775F55"/>
                </a:solidFill>
              </a:rPr>
              <a:pPr/>
              <a:t>6/29/2019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EFBCB94-1C1B-470D-B70B-6E3A50C4FE5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47203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3D606D2-14C4-40EB-9315-17B5B543FC2B}" type="datetimeFigureOut">
              <a:rPr lang="en-US" smtClean="0"/>
              <a:pPr/>
              <a:t>6/29/2019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IN">
              <a:solidFill>
                <a:srgbClr val="EBDDC3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FBCB94-1C1B-470D-B70B-6E3A50C4FE57}" type="slidenum">
              <a:rPr lang="en-IN" smtClean="0">
                <a:solidFill>
                  <a:srgbClr val="EBDDC3"/>
                </a:solidFill>
              </a:rPr>
              <a:pPr/>
              <a:t>‹#›</a:t>
            </a:fld>
            <a:endParaRPr lang="en-IN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499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606D2-14C4-40EB-9315-17B5B543FC2B}" type="datetimeFigureOut">
              <a:rPr lang="en-US" smtClean="0">
                <a:solidFill>
                  <a:srgbClr val="775F55"/>
                </a:solidFill>
              </a:rPr>
              <a:pPr/>
              <a:t>6/29/2019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FBCB94-1C1B-470D-B70B-6E3A50C4FE5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580587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606D2-14C4-40EB-9315-17B5B543FC2B}" type="datetimeFigureOut">
              <a:rPr lang="en-US" smtClean="0">
                <a:solidFill>
                  <a:srgbClr val="775F55"/>
                </a:solidFill>
              </a:rPr>
              <a:pPr/>
              <a:t>6/29/2019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EFBCB94-1C1B-470D-B70B-6E3A50C4FE5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3227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3D606D2-14C4-40EB-9315-17B5B543FC2B}" type="datetimeFigureOut">
              <a:rPr lang="en-US" smtClean="0">
                <a:solidFill>
                  <a:srgbClr val="775F55"/>
                </a:solidFill>
              </a:rPr>
              <a:pPr/>
              <a:t>6/29/2019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EFBCB94-1C1B-470D-B70B-6E3A50C4FE5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9397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3D606D2-14C4-40EB-9315-17B5B543FC2B}" type="datetimeFigureOut">
              <a:rPr lang="en-US" smtClean="0">
                <a:solidFill>
                  <a:srgbClr val="775F55"/>
                </a:solidFill>
              </a:rPr>
              <a:pPr/>
              <a:t>6/29/2019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EFBCB94-1C1B-470D-B70B-6E3A50C4FE5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13217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606D2-14C4-40EB-9315-17B5B543FC2B}" type="datetimeFigureOut">
              <a:rPr lang="en-US" smtClean="0">
                <a:solidFill>
                  <a:srgbClr val="775F55"/>
                </a:solidFill>
              </a:rPr>
              <a:pPr/>
              <a:t>6/29/2019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FBCB94-1C1B-470D-B70B-6E3A50C4FE5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81872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606D2-14C4-40EB-9315-17B5B543FC2B}" type="datetimeFigureOut">
              <a:rPr lang="en-US" smtClean="0">
                <a:solidFill>
                  <a:srgbClr val="775F55"/>
                </a:solidFill>
              </a:rPr>
              <a:pPr/>
              <a:t>6/29/2019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FBCB94-1C1B-470D-B70B-6E3A50C4FE57}" type="slidenum">
              <a:rPr lang="en-IN" smtClean="0">
                <a:solidFill>
                  <a:srgbClr val="775F55"/>
                </a:solidFill>
              </a:rPr>
              <a:pPr/>
              <a:t>‹#›</a:t>
            </a:fld>
            <a:endParaRPr lang="en-IN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7753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606D2-14C4-40EB-9315-17B5B543FC2B}" type="datetimeFigureOut">
              <a:rPr lang="en-US" smtClean="0">
                <a:solidFill>
                  <a:srgbClr val="775F55"/>
                </a:solidFill>
              </a:rPr>
              <a:pPr/>
              <a:t>6/29/2019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FBCB94-1C1B-470D-B70B-6E3A50C4FE5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68266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606D2-14C4-40EB-9315-17B5B543FC2B}" type="datetimeFigureOut">
              <a:rPr lang="en-US" smtClean="0">
                <a:solidFill>
                  <a:srgbClr val="775F55"/>
                </a:solidFill>
              </a:rPr>
              <a:pPr/>
              <a:t>6/29/2019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FBCB94-1C1B-470D-B70B-6E3A50C4FE5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72120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3D606D2-14C4-40EB-9315-17B5B543FC2B}" type="datetimeFigureOut">
              <a:rPr lang="en-US" smtClean="0">
                <a:solidFill>
                  <a:srgbClr val="775F55"/>
                </a:solidFill>
              </a:rPr>
              <a:pPr/>
              <a:t>6/29/2019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EFBCB94-1C1B-470D-B70B-6E3A50C4FE5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1380095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606D2-14C4-40EB-9315-17B5B543FC2B}" type="datetimeFigureOut">
              <a:rPr lang="en-US" smtClean="0">
                <a:solidFill>
                  <a:srgbClr val="775F55"/>
                </a:solidFill>
              </a:rPr>
              <a:pPr/>
              <a:t>6/29/2019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BCB94-1C1B-470D-B70B-6E3A50C4FE5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54445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3D606D2-14C4-40EB-9315-17B5B543FC2B}" type="datetimeFigureOut">
              <a:rPr lang="en-US" smtClean="0">
                <a:solidFill>
                  <a:srgbClr val="775F55"/>
                </a:solidFill>
              </a:rPr>
              <a:pPr/>
              <a:t>6/29/2019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EFBCB94-1C1B-470D-B70B-6E3A50C4FE5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15682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606D2-14C4-40EB-9315-17B5B543FC2B}" type="datetimeFigureOut">
              <a:rPr lang="en-US" smtClean="0">
                <a:solidFill>
                  <a:srgbClr val="775F55"/>
                </a:solidFill>
              </a:rPr>
              <a:pPr/>
              <a:t>6/29/2019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EFBCB94-1C1B-470D-B70B-6E3A50C4FE5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2380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3D606D2-14C4-40EB-9315-17B5B543FC2B}" type="datetimeFigureOut">
              <a:rPr lang="en-US" smtClean="0">
                <a:solidFill>
                  <a:srgbClr val="775F55"/>
                </a:solidFill>
              </a:rPr>
              <a:pPr/>
              <a:t>6/29/2019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EFBCB94-1C1B-470D-B70B-6E3A50C4FE5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18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3D606D2-14C4-40EB-9315-17B5B543FC2B}" type="datetimeFigureOut">
              <a:rPr lang="en-US" smtClean="0">
                <a:solidFill>
                  <a:srgbClr val="775F55"/>
                </a:solidFill>
              </a:rPr>
              <a:pPr/>
              <a:t>6/29/2019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EFBCB94-1C1B-470D-B70B-6E3A50C4FE5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4899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606D2-14C4-40EB-9315-17B5B543FC2B}" type="datetimeFigureOut">
              <a:rPr lang="en-US" smtClean="0">
                <a:solidFill>
                  <a:srgbClr val="775F55"/>
                </a:solidFill>
              </a:rPr>
              <a:pPr/>
              <a:t>6/29/2019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FBCB94-1C1B-470D-B70B-6E3A50C4FE5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1211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606D2-14C4-40EB-9315-17B5B543FC2B}" type="datetimeFigureOut">
              <a:rPr lang="en-US" smtClean="0">
                <a:solidFill>
                  <a:srgbClr val="775F55"/>
                </a:solidFill>
              </a:rPr>
              <a:pPr/>
              <a:t>6/29/2019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FBCB94-1C1B-470D-B70B-6E3A50C4FE57}" type="slidenum">
              <a:rPr lang="en-IN" smtClean="0">
                <a:solidFill>
                  <a:srgbClr val="775F55"/>
                </a:solidFill>
              </a:rPr>
              <a:pPr/>
              <a:t>‹#›</a:t>
            </a:fld>
            <a:endParaRPr lang="en-IN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614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606D2-14C4-40EB-9315-17B5B543FC2B}" type="datetimeFigureOut">
              <a:rPr lang="en-US" smtClean="0">
                <a:solidFill>
                  <a:srgbClr val="775F55"/>
                </a:solidFill>
              </a:rPr>
              <a:pPr/>
              <a:t>6/29/2019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FBCB94-1C1B-470D-B70B-6E3A50C4FE5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3937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3D606D2-14C4-40EB-9315-17B5B543FC2B}" type="datetimeFigureOut">
              <a:rPr lang="en-US" smtClean="0">
                <a:solidFill>
                  <a:srgbClr val="775F55"/>
                </a:solidFill>
              </a:rPr>
              <a:pPr/>
              <a:t>6/29/2019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EFBCB94-1C1B-470D-B70B-6E3A50C4FE5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6707288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D606D2-14C4-40EB-9315-17B5B543FC2B}" type="datetimeFigureOut">
              <a:rPr lang="en-US" smtClean="0">
                <a:solidFill>
                  <a:srgbClr val="775F55"/>
                </a:solidFill>
              </a:rPr>
              <a:pPr/>
              <a:t>6/29/2019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EFBCB94-1C1B-470D-B70B-6E3A50C4FE5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890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D606D2-14C4-40EB-9315-17B5B543FC2B}" type="datetimeFigureOut">
              <a:rPr lang="en-US" smtClean="0">
                <a:solidFill>
                  <a:srgbClr val="775F55"/>
                </a:solidFill>
              </a:rPr>
              <a:pPr/>
              <a:t>6/29/2019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EFBCB94-1C1B-470D-B70B-6E3A50C4FE5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606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143116"/>
            <a:ext cx="7866242" cy="18288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Computer Applications</a:t>
            </a:r>
            <a:br>
              <a:rPr lang="en-US" sz="5400" dirty="0" smtClean="0"/>
            </a:br>
            <a:r>
              <a:rPr lang="en-US" sz="5400" dirty="0" smtClean="0"/>
              <a:t>-Generic Elective</a:t>
            </a:r>
            <a:endParaRPr lang="en-IN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Operating Systems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20040" lvl="2" indent="-320040" algn="just">
              <a:lnSpc>
                <a:spcPct val="90000"/>
              </a:lnSpc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en-US" sz="2700" dirty="0" smtClean="0"/>
              <a:t>An operating system is a set of integrated programs, that manages overall performance and functioning of the computer system by controlling the resources such as CPU, memory, I/O devices and overall flow of information within the system.</a:t>
            </a:r>
          </a:p>
          <a:p>
            <a:pPr marL="320040" lvl="2" indent="-320040" algn="just">
              <a:lnSpc>
                <a:spcPct val="90000"/>
              </a:lnSpc>
              <a:spcBef>
                <a:spcPts val="700"/>
              </a:spcBef>
              <a:buSzPct val="60000"/>
              <a:buFont typeface="Wingdings"/>
              <a:buChar char=""/>
            </a:pPr>
            <a:endParaRPr lang="en-GB" sz="2700" dirty="0" smtClean="0"/>
          </a:p>
          <a:p>
            <a:pPr marL="320040" lvl="2" indent="-320040" algn="just">
              <a:lnSpc>
                <a:spcPct val="90000"/>
              </a:lnSpc>
              <a:spcBef>
                <a:spcPts val="700"/>
              </a:spcBef>
              <a:buSzPct val="60000"/>
              <a:buFont typeface="Wingdings"/>
              <a:buChar char=""/>
            </a:pPr>
            <a:endParaRPr lang="en-GB" sz="2700" dirty="0" smtClean="0"/>
          </a:p>
          <a:p>
            <a:pPr marL="320040" lvl="2" indent="-320040" algn="just">
              <a:lnSpc>
                <a:spcPct val="90000"/>
              </a:lnSpc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en-US" sz="2700" dirty="0" smtClean="0"/>
              <a:t>Examples: DOS, Windows7, Linux, Unix, OS/2, etc.</a:t>
            </a:r>
            <a:endParaRPr lang="en-GB" sz="2700" dirty="0" smtClean="0"/>
          </a:p>
          <a:p>
            <a:pPr algn="just">
              <a:lnSpc>
                <a:spcPct val="90000"/>
              </a:lnSpc>
            </a:pPr>
            <a:endParaRPr lang="en-IN" sz="2700" dirty="0" smtClean="0"/>
          </a:p>
          <a:p>
            <a:pPr algn="just">
              <a:lnSpc>
                <a:spcPct val="90000"/>
              </a:lnSpc>
            </a:pPr>
            <a:endParaRPr lang="en-IN" sz="2700" dirty="0" smtClean="0"/>
          </a:p>
        </p:txBody>
      </p:sp>
    </p:spTree>
    <p:extLst>
      <p:ext uri="{BB962C8B-B14F-4D97-AF65-F5344CB8AC3E}">
        <p14:creationId xmlns:p14="http://schemas.microsoft.com/office/powerpoint/2010/main" val="3165732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Functions of 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72072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Command interpretation</a:t>
            </a:r>
            <a:r>
              <a:rPr lang="en-US" dirty="0" smtClean="0"/>
              <a:t>:</a:t>
            </a:r>
            <a:endParaRPr lang="en-GB" dirty="0" smtClean="0"/>
          </a:p>
          <a:p>
            <a:pPr lvl="0" algn="just"/>
            <a:r>
              <a:rPr lang="en-US" dirty="0" smtClean="0"/>
              <a:t>Memory management</a:t>
            </a:r>
            <a:r>
              <a:rPr lang="en-US" dirty="0" smtClean="0"/>
              <a:t>:</a:t>
            </a:r>
          </a:p>
          <a:p>
            <a:pPr lvl="0" algn="just"/>
            <a:r>
              <a:rPr lang="en-US" dirty="0"/>
              <a:t>File management: -</a:t>
            </a:r>
          </a:p>
          <a:p>
            <a:pPr lvl="0" algn="just"/>
            <a:r>
              <a:rPr lang="en-US" dirty="0"/>
              <a:t>Process Management: </a:t>
            </a:r>
            <a:r>
              <a:rPr lang="en-US" dirty="0" smtClean="0"/>
              <a:t>-</a:t>
            </a:r>
          </a:p>
          <a:p>
            <a:pPr algn="just"/>
            <a:r>
              <a:rPr lang="en-US" dirty="0"/>
              <a:t>Device management: -</a:t>
            </a:r>
            <a:endParaRPr lang="en-GB" dirty="0"/>
          </a:p>
          <a:p>
            <a:pPr lvl="0" algn="just"/>
            <a:r>
              <a:rPr lang="en-US" dirty="0"/>
              <a:t>Maintenance of data security and integrity: -</a:t>
            </a:r>
            <a:endParaRPr lang="en-IN" dirty="0"/>
          </a:p>
          <a:p>
            <a:pPr lvl="0" algn="just"/>
            <a:endParaRPr lang="en-IN" dirty="0"/>
          </a:p>
          <a:p>
            <a:pPr lvl="0" algn="just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289760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 of IT in the following areas: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27700" y="2052925"/>
            <a:ext cx="6711654" cy="4472419"/>
          </a:xfrm>
        </p:spPr>
        <p:txBody>
          <a:bodyPr>
            <a:normAutofit/>
          </a:bodyPr>
          <a:lstStyle/>
          <a:p>
            <a:r>
              <a:rPr lang="en-US" dirty="0" smtClean="0"/>
              <a:t>Business</a:t>
            </a:r>
          </a:p>
          <a:p>
            <a:r>
              <a:rPr lang="en-US" dirty="0" smtClean="0"/>
              <a:t>Mobile Computing</a:t>
            </a:r>
          </a:p>
          <a:p>
            <a:r>
              <a:rPr lang="en-US" dirty="0" smtClean="0"/>
              <a:t>Health Services</a:t>
            </a:r>
          </a:p>
          <a:p>
            <a:r>
              <a:rPr lang="en-US" dirty="0" smtClean="0"/>
              <a:t>Public Sector</a:t>
            </a:r>
          </a:p>
          <a:p>
            <a:r>
              <a:rPr lang="en-US" dirty="0" smtClean="0"/>
              <a:t>Media</a:t>
            </a:r>
          </a:p>
          <a:p>
            <a:r>
              <a:rPr lang="en-US" dirty="0" smtClean="0"/>
              <a:t>Defense Services</a:t>
            </a:r>
          </a:p>
          <a:p>
            <a:r>
              <a:rPr lang="en-US" dirty="0" smtClean="0"/>
              <a:t>Education </a:t>
            </a:r>
            <a:r>
              <a:rPr lang="en-US" dirty="0"/>
              <a:t>and </a:t>
            </a:r>
            <a:r>
              <a:rPr lang="en-US" dirty="0" smtClean="0"/>
              <a:t>Publication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885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340768"/>
            <a:ext cx="8226282" cy="3888432"/>
          </a:xfrm>
        </p:spPr>
        <p:txBody>
          <a:bodyPr>
            <a:noAutofit/>
          </a:bodyPr>
          <a:lstStyle/>
          <a:p>
            <a:pPr algn="just">
              <a:lnSpc>
                <a:spcPct val="200000"/>
              </a:lnSpc>
            </a:pPr>
            <a:r>
              <a:rPr lang="en-US" sz="2400" b="1" dirty="0">
                <a:latin typeface="Adobe Caslon Pro" panose="0205050205050A020403" pitchFamily="18" charset="0"/>
              </a:rPr>
              <a:t>Course Objectives: </a:t>
            </a:r>
            <a:r>
              <a:rPr lang="en-US" sz="2400" b="1" i="1" dirty="0">
                <a:latin typeface="Adobe Caslon Pro" panose="0205050205050A020403" pitchFamily="18" charset="0"/>
              </a:rPr>
              <a:t>To provide an understanding of essential Information </a:t>
            </a:r>
            <a:r>
              <a:rPr lang="en-US" sz="2400" b="1" i="1" dirty="0" smtClean="0">
                <a:latin typeface="Adobe Caslon Pro" panose="0205050205050A020403" pitchFamily="18" charset="0"/>
              </a:rPr>
              <a:t>Technology Concepts </a:t>
            </a:r>
            <a:r>
              <a:rPr lang="en-US" sz="2400" b="1" i="1" dirty="0">
                <a:latin typeface="Adobe Caslon Pro" panose="0205050205050A020403" pitchFamily="18" charset="0"/>
              </a:rPr>
              <a:t>and Emerging Technologies. Includes practical skills in data capture, </a:t>
            </a:r>
            <a:r>
              <a:rPr lang="en-US" sz="2400" b="1" i="1" dirty="0" smtClean="0">
                <a:latin typeface="Adobe Caslon Pro" panose="0205050205050A020403" pitchFamily="18" charset="0"/>
              </a:rPr>
              <a:t>analysis and </a:t>
            </a:r>
            <a:r>
              <a:rPr lang="en-US" sz="2400" b="1" i="1" dirty="0">
                <a:latin typeface="Adobe Caslon Pro" panose="0205050205050A020403" pitchFamily="18" charset="0"/>
              </a:rPr>
              <a:t>presentation, report formatting, efficient search techniques and online </a:t>
            </a:r>
            <a:r>
              <a:rPr lang="en-US" sz="2400" b="1" i="1" dirty="0" smtClean="0">
                <a:latin typeface="Adobe Caslon Pro" panose="0205050205050A020403" pitchFamily="18" charset="0"/>
              </a:rPr>
              <a:t>collaboration tools</a:t>
            </a:r>
            <a:r>
              <a:rPr lang="en-US" sz="2400" b="1" i="1" dirty="0">
                <a:latin typeface="Adobe Caslon Pro" panose="0205050205050A020403" pitchFamily="18" charset="0"/>
              </a:rPr>
              <a:t>.</a:t>
            </a:r>
            <a:endParaRPr lang="en-IN" sz="2400" i="1" dirty="0">
              <a:latin typeface="Adobe Caslon Pro" panose="0205050205050A0204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93296"/>
            <a:ext cx="6620968" cy="861420"/>
          </a:xfrm>
        </p:spPr>
        <p:txBody>
          <a:bodyPr/>
          <a:lstStyle/>
          <a:p>
            <a:r>
              <a:rPr lang="en-US" dirty="0" smtClean="0"/>
              <a:t>Unit I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1024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143116"/>
            <a:ext cx="7866242" cy="18288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Information Technology Basics</a:t>
            </a:r>
            <a:endParaRPr lang="en-IN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5877272"/>
            <a:ext cx="6620968" cy="861420"/>
          </a:xfrm>
        </p:spPr>
        <p:txBody>
          <a:bodyPr/>
          <a:lstStyle/>
          <a:p>
            <a:r>
              <a:rPr lang="en-US" dirty="0" smtClean="0"/>
              <a:t>Unit I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2440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Autofit/>
          </a:bodyPr>
          <a:lstStyle/>
          <a:p>
            <a:r>
              <a:rPr lang="en-US" sz="4800" dirty="0" smtClean="0"/>
              <a:t>What is Information Technology?</a:t>
            </a:r>
            <a:endParaRPr lang="en-IN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1785926"/>
            <a:ext cx="8229600" cy="4500594"/>
          </a:xfrm>
        </p:spPr>
        <p:txBody>
          <a:bodyPr>
            <a:normAutofit/>
          </a:bodyPr>
          <a:lstStyle/>
          <a:p>
            <a:pPr algn="just"/>
            <a:endParaRPr lang="en-US" sz="3600" dirty="0" smtClean="0"/>
          </a:p>
          <a:p>
            <a:pPr algn="just"/>
            <a:r>
              <a:rPr lang="en-US" sz="3600" dirty="0" smtClean="0"/>
              <a:t>Information Technology is defined as the technology used to acquire, store, organize and process data to a useful form and distribute the processed data i.e. Information.</a:t>
            </a:r>
          </a:p>
          <a:p>
            <a:pPr algn="just"/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888050"/>
          </a:xfrm>
        </p:spPr>
        <p:txBody>
          <a:bodyPr/>
          <a:lstStyle/>
          <a:p>
            <a:r>
              <a:rPr lang="en-US" dirty="0" smtClean="0"/>
              <a:t>Components of IT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has Four major components: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Hardware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Software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Data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People</a:t>
            </a:r>
          </a:p>
          <a:p>
            <a:pPr lvl="1">
              <a:buNone/>
            </a:pP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Data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Data is described as individual facts, statistics or item of information.</a:t>
            </a:r>
          </a:p>
          <a:p>
            <a:endParaRPr lang="en-US" dirty="0" smtClean="0"/>
          </a:p>
          <a:p>
            <a:r>
              <a:rPr lang="en-US" dirty="0" smtClean="0"/>
              <a:t>In other words data are the raw material of Information processing.</a:t>
            </a:r>
          </a:p>
          <a:p>
            <a:endParaRPr lang="en-US" dirty="0" smtClean="0"/>
          </a:p>
          <a:p>
            <a:r>
              <a:rPr lang="en-US" dirty="0" smtClean="0"/>
              <a:t>The various types of data are Numeric, Text, Graphic, Sound, Video, Animation.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6928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Data Representation – Character Format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84710" y="2052925"/>
            <a:ext cx="8263754" cy="4544427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Computer and other digital equipments are designed to recognize and use only the binary number system i.e. 0 and 1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Although many coding schemes have evolved over the years, the most commonly used codes are </a:t>
            </a:r>
            <a:r>
              <a:rPr lang="en-US" b="1" dirty="0"/>
              <a:t>ASCII</a:t>
            </a:r>
            <a:r>
              <a:rPr lang="en-US" dirty="0"/>
              <a:t> and </a:t>
            </a:r>
            <a:r>
              <a:rPr lang="en-US" b="1" dirty="0"/>
              <a:t>Unicode</a:t>
            </a:r>
            <a:r>
              <a:rPr lang="en-US" dirty="0"/>
              <a:t>.</a:t>
            </a:r>
            <a:endParaRPr lang="en-IN" dirty="0"/>
          </a:p>
          <a:p>
            <a:pPr algn="just"/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3767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960058"/>
          </a:xfrm>
        </p:spPr>
        <p:txBody>
          <a:bodyPr/>
          <a:lstStyle/>
          <a:p>
            <a:r>
              <a:rPr lang="en-US" dirty="0"/>
              <a:t>Parts of a </a:t>
            </a:r>
            <a:r>
              <a:rPr lang="en-US" dirty="0" smtClean="0"/>
              <a:t>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27700" y="1556793"/>
            <a:ext cx="6711654" cy="4691614"/>
          </a:xfrm>
        </p:spPr>
        <p:txBody>
          <a:bodyPr/>
          <a:lstStyle/>
          <a:p>
            <a:r>
              <a:rPr lang="en-US" dirty="0" smtClean="0"/>
              <a:t>CPU</a:t>
            </a:r>
          </a:p>
          <a:p>
            <a:r>
              <a:rPr lang="en-US" dirty="0" smtClean="0"/>
              <a:t>Memory</a:t>
            </a:r>
          </a:p>
          <a:p>
            <a:r>
              <a:rPr lang="en-US" dirty="0" smtClean="0"/>
              <a:t>Input</a:t>
            </a:r>
            <a:r>
              <a:rPr lang="en-US" dirty="0"/>
              <a:t>/ Output </a:t>
            </a:r>
            <a:r>
              <a:rPr lang="en-US" dirty="0" smtClean="0"/>
              <a:t>Devices</a:t>
            </a:r>
          </a:p>
          <a:p>
            <a:r>
              <a:rPr lang="en-US" dirty="0" smtClean="0"/>
              <a:t>Auxiliary Memory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407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Relationship between Hardware and Software</a:t>
            </a:r>
            <a:endParaRPr lang="en-IN" dirty="0"/>
          </a:p>
        </p:txBody>
      </p:sp>
      <p:pic>
        <p:nvPicPr>
          <p:cNvPr id="1026" name="Picture 2" descr="G:\IT sem1Notes\Images\hard and sof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2000240"/>
            <a:ext cx="6334125" cy="43577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257597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590</TotalTime>
  <Words>313</Words>
  <Application>Microsoft Office PowerPoint</Application>
  <PresentationFormat>On-screen Show (4:3)</PresentationFormat>
  <Paragraphs>52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Adobe Caslon Pro</vt:lpstr>
      <vt:lpstr>Calibri</vt:lpstr>
      <vt:lpstr>Courier New</vt:lpstr>
      <vt:lpstr>Tw Cen MT</vt:lpstr>
      <vt:lpstr>Wingdings</vt:lpstr>
      <vt:lpstr>Wingdings 2</vt:lpstr>
      <vt:lpstr>Median</vt:lpstr>
      <vt:lpstr>1_Median</vt:lpstr>
      <vt:lpstr>Computer Applications -Generic Elective</vt:lpstr>
      <vt:lpstr>Course Objectives: To provide an understanding of essential Information Technology Concepts and Emerging Technologies. Includes practical skills in data capture, analysis and presentation, report formatting, efficient search techniques and online collaboration tools.</vt:lpstr>
      <vt:lpstr>Information Technology Basics</vt:lpstr>
      <vt:lpstr>What is Information Technology?</vt:lpstr>
      <vt:lpstr>Components of IT</vt:lpstr>
      <vt:lpstr>Types of Data</vt:lpstr>
      <vt:lpstr>Data Representation – Character Format</vt:lpstr>
      <vt:lpstr>Parts of a Computer</vt:lpstr>
      <vt:lpstr>Relationship between Hardware and Software</vt:lpstr>
      <vt:lpstr>Operating Systems</vt:lpstr>
      <vt:lpstr>Functions of OS</vt:lpstr>
      <vt:lpstr>Application of IT in the following areas: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Technology</dc:title>
  <dc:creator>Teacher</dc:creator>
  <cp:lastModifiedBy>Admin</cp:lastModifiedBy>
  <cp:revision>171</cp:revision>
  <dcterms:created xsi:type="dcterms:W3CDTF">2011-06-21T03:25:49Z</dcterms:created>
  <dcterms:modified xsi:type="dcterms:W3CDTF">2019-06-29T05:03:09Z</dcterms:modified>
</cp:coreProperties>
</file>