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1"/>
  </p:sldMasterIdLst>
  <p:sldIdLst>
    <p:sldId id="256" r:id="rId2"/>
    <p:sldId id="283" r:id="rId3"/>
    <p:sldId id="257" r:id="rId4"/>
    <p:sldId id="309" r:id="rId5"/>
    <p:sldId id="288" r:id="rId6"/>
    <p:sldId id="289" r:id="rId7"/>
    <p:sldId id="298" r:id="rId8"/>
    <p:sldId id="290" r:id="rId9"/>
    <p:sldId id="29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6/29/2019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5652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909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649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450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6/29/2019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949314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61629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48732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079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291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6/29/2019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3229091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6/29/2019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032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64600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7179" y="2102599"/>
            <a:ext cx="9495621" cy="1479169"/>
          </a:xfrm>
        </p:spPr>
        <p:txBody>
          <a:bodyPr>
            <a:normAutofit/>
          </a:bodyPr>
          <a:lstStyle/>
          <a:p>
            <a:r>
              <a:rPr lang="en-US" sz="4400" b="1" dirty="0"/>
              <a:t>Basics of </a:t>
            </a:r>
            <a:r>
              <a:rPr lang="en-US" sz="4400" b="1" dirty="0" smtClean="0"/>
              <a:t>Computer Networking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27196" y="3769463"/>
            <a:ext cx="4099373" cy="1655762"/>
          </a:xfrm>
        </p:spPr>
        <p:txBody>
          <a:bodyPr/>
          <a:lstStyle/>
          <a:p>
            <a:r>
              <a:rPr lang="en-US" dirty="0" smtClean="0"/>
              <a:t>Unit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183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765" y="917668"/>
            <a:ext cx="10058400" cy="988405"/>
          </a:xfrm>
        </p:spPr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5921" y="1906073"/>
            <a:ext cx="10178322" cy="35935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Networking basics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Need </a:t>
            </a:r>
            <a:r>
              <a:rPr lang="en-US" dirty="0"/>
              <a:t>for computer </a:t>
            </a:r>
            <a:r>
              <a:rPr lang="en-US" dirty="0" smtClean="0"/>
              <a:t>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Types </a:t>
            </a:r>
            <a:r>
              <a:rPr lang="en-US" dirty="0"/>
              <a:t>of networks-LAN, MAN, </a:t>
            </a:r>
            <a:r>
              <a:rPr lang="en-US" dirty="0" smtClean="0"/>
              <a:t>WAN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Network </a:t>
            </a:r>
            <a:r>
              <a:rPr lang="en-US" dirty="0"/>
              <a:t>Components – H/W, </a:t>
            </a:r>
            <a:r>
              <a:rPr lang="en-US" dirty="0" smtClean="0"/>
              <a:t>Software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Communication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Network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Network </a:t>
            </a:r>
            <a:r>
              <a:rPr lang="en-US" dirty="0"/>
              <a:t>topologies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425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Networking I</a:t>
            </a:r>
            <a:r>
              <a:rPr lang="en-US" dirty="0" smtClean="0">
                <a:solidFill>
                  <a:srgbClr val="002060"/>
                </a:solidFill>
              </a:rPr>
              <a:t>ntroduction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16675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AU" dirty="0"/>
              <a:t>A </a:t>
            </a:r>
            <a:r>
              <a:rPr lang="en-AU" b="1" dirty="0"/>
              <a:t>network</a:t>
            </a:r>
            <a:r>
              <a:rPr lang="en-AU" dirty="0"/>
              <a:t> is a collection of independent computers which are connected together to share information and resources.</a:t>
            </a:r>
          </a:p>
          <a:p>
            <a:pPr algn="just"/>
            <a:endParaRPr lang="en-AU" dirty="0"/>
          </a:p>
          <a:p>
            <a:pPr algn="just"/>
            <a:r>
              <a:rPr lang="en-AU" dirty="0"/>
              <a:t>In addition to computers, a network also consists of peripheral devices and data communication devices with transmission media used for the purpose of exchanging data and </a:t>
            </a:r>
            <a:r>
              <a:rPr lang="en-AU" dirty="0" smtClean="0"/>
              <a:t>information.</a:t>
            </a:r>
            <a:endParaRPr lang="en-GB" dirty="0"/>
          </a:p>
          <a:p>
            <a:endParaRPr lang="en-US" dirty="0" smtClean="0"/>
          </a:p>
          <a:p>
            <a:r>
              <a:rPr lang="en-US" dirty="0">
                <a:solidFill>
                  <a:srgbClr val="002060"/>
                </a:solidFill>
              </a:rPr>
              <a:t>Need for computer </a:t>
            </a:r>
            <a:r>
              <a:rPr lang="en-US" dirty="0" smtClean="0">
                <a:solidFill>
                  <a:srgbClr val="002060"/>
                </a:solidFill>
              </a:rPr>
              <a:t>networking</a:t>
            </a:r>
          </a:p>
          <a:p>
            <a:pPr lvl="1"/>
            <a:r>
              <a:rPr lang="en-AU" b="1" dirty="0"/>
              <a:t>To share computer </a:t>
            </a:r>
            <a:r>
              <a:rPr lang="en-AU" b="1" dirty="0" smtClean="0"/>
              <a:t>Data/Programs</a:t>
            </a:r>
          </a:p>
          <a:p>
            <a:pPr lvl="1"/>
            <a:r>
              <a:rPr lang="en-AU" b="1" dirty="0" smtClean="0"/>
              <a:t>To share computer Resources</a:t>
            </a:r>
          </a:p>
          <a:p>
            <a:pPr lvl="1"/>
            <a:endParaRPr lang="en-AU" b="1" dirty="0"/>
          </a:p>
          <a:p>
            <a:r>
              <a:rPr lang="en-AU" sz="2100" dirty="0" smtClean="0"/>
              <a:t>Bandwidth</a:t>
            </a:r>
          </a:p>
          <a:p>
            <a:r>
              <a:rPr lang="en-AU" dirty="0" smtClean="0"/>
              <a:t>Bandwidth </a:t>
            </a:r>
            <a:r>
              <a:rPr lang="en-AU" dirty="0"/>
              <a:t>refers to the maximum volume of information that can be transferred over any communication medium.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00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2060"/>
                </a:solidFill>
              </a:rPr>
              <a:t>Types of Networks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36648" y="1600200"/>
            <a:ext cx="8153400" cy="4972072"/>
          </a:xfrm>
        </p:spPr>
        <p:txBody>
          <a:bodyPr>
            <a:normAutofit/>
          </a:bodyPr>
          <a:lstStyle/>
          <a:p>
            <a:pPr algn="just"/>
            <a:r>
              <a:rPr lang="en-AU" dirty="0" smtClean="0"/>
              <a:t>Based on the geographical area covered by the network, networks can be classified as follows: </a:t>
            </a:r>
            <a:endParaRPr lang="en-GB" dirty="0" smtClean="0"/>
          </a:p>
          <a:p>
            <a:pPr algn="just">
              <a:buNone/>
            </a:pPr>
            <a:r>
              <a:rPr lang="en-AU" b="1" i="1" dirty="0" smtClean="0"/>
              <a:t>Local Area Network (LAN): </a:t>
            </a:r>
          </a:p>
          <a:p>
            <a:pPr lvl="1" algn="just"/>
            <a:r>
              <a:rPr lang="en-AU" dirty="0" smtClean="0"/>
              <a:t>A data communication network that connects computers</a:t>
            </a:r>
            <a:r>
              <a:rPr lang="en-AU" b="1" i="1" dirty="0" smtClean="0"/>
              <a:t> </a:t>
            </a:r>
            <a:r>
              <a:rPr lang="en-AU" dirty="0" smtClean="0"/>
              <a:t>together in a room, building or a campus is called a ‘Local area network’. </a:t>
            </a:r>
          </a:p>
          <a:p>
            <a:pPr>
              <a:buNone/>
            </a:pPr>
            <a:r>
              <a:rPr lang="en-AU" sz="2400" b="1" i="1" dirty="0"/>
              <a:t>A Metropolitan Area Network (MAN):</a:t>
            </a:r>
          </a:p>
          <a:p>
            <a:pPr lvl="1" algn="just"/>
            <a:r>
              <a:rPr lang="en-AU" sz="2000" dirty="0"/>
              <a:t>A MAN typically covers an area of between 5 to 50 </a:t>
            </a:r>
            <a:r>
              <a:rPr lang="en-AU" sz="2000" dirty="0" err="1"/>
              <a:t>kms</a:t>
            </a:r>
            <a:r>
              <a:rPr lang="en-AU" sz="2000" dirty="0" smtClean="0"/>
              <a:t>.</a:t>
            </a:r>
          </a:p>
          <a:p>
            <a:pPr>
              <a:buNone/>
            </a:pPr>
            <a:r>
              <a:rPr lang="en-AU" sz="2400" b="1" i="1" dirty="0"/>
              <a:t>A wide area network (WAN):</a:t>
            </a:r>
          </a:p>
          <a:p>
            <a:pPr lvl="1" algn="just"/>
            <a:r>
              <a:rPr lang="en-AU" sz="2000" dirty="0"/>
              <a:t>It</a:t>
            </a:r>
            <a:r>
              <a:rPr lang="en-AU" sz="2000" b="1" i="1" dirty="0"/>
              <a:t> </a:t>
            </a:r>
            <a:r>
              <a:rPr lang="en-AU" sz="2000" dirty="0"/>
              <a:t>is a system of interconnecting many</a:t>
            </a:r>
            <a:r>
              <a:rPr lang="en-AU" sz="2000" b="1" i="1" dirty="0"/>
              <a:t> </a:t>
            </a:r>
            <a:r>
              <a:rPr lang="en-AU" sz="2000" dirty="0"/>
              <a:t>computers over a large geographical area such as cities, states, countries or even the whole world. </a:t>
            </a:r>
          </a:p>
          <a:p>
            <a:pPr lvl="1" algn="just"/>
            <a:endParaRPr lang="en-AU" sz="2000" dirty="0" smtClean="0"/>
          </a:p>
          <a:p>
            <a:pPr lvl="1" algn="just"/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3541909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Network components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00507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Hardware</a:t>
            </a:r>
          </a:p>
          <a:p>
            <a:r>
              <a:rPr lang="en-US" sz="3600" dirty="0" smtClean="0"/>
              <a:t>Software</a:t>
            </a:r>
          </a:p>
          <a:p>
            <a:r>
              <a:rPr lang="en-US" sz="3600" dirty="0" smtClean="0"/>
              <a:t>Communication Channels</a:t>
            </a:r>
          </a:p>
          <a:p>
            <a:r>
              <a:rPr lang="en-US" sz="3600" dirty="0" smtClean="0"/>
              <a:t>Network Devices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49009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Communication channels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532587"/>
            <a:ext cx="10178322" cy="5151548"/>
          </a:xfrm>
        </p:spPr>
        <p:txBody>
          <a:bodyPr>
            <a:normAutofit/>
          </a:bodyPr>
          <a:lstStyle/>
          <a:p>
            <a:pPr algn="just"/>
            <a:r>
              <a:rPr lang="en-AU" sz="2400" dirty="0" smtClean="0"/>
              <a:t>Communication Channels refers </a:t>
            </a:r>
            <a:r>
              <a:rPr lang="en-AU" sz="2400" dirty="0"/>
              <a:t>to the physical media through which communication signals are transmitted</a:t>
            </a:r>
            <a:r>
              <a:rPr lang="en-AU" sz="2400" dirty="0" smtClean="0"/>
              <a:t>.</a:t>
            </a:r>
          </a:p>
          <a:p>
            <a:pPr marL="0" indent="0" algn="just">
              <a:buNone/>
            </a:pPr>
            <a:endParaRPr lang="en-AU" sz="2400" dirty="0"/>
          </a:p>
          <a:p>
            <a:pPr algn="just"/>
            <a:r>
              <a:rPr lang="en-AU" sz="2400" dirty="0"/>
              <a:t>The two commonly used types of cables (Wired TM) to connect computers are </a:t>
            </a:r>
            <a:r>
              <a:rPr lang="en-AU" sz="2400" b="1" dirty="0">
                <a:solidFill>
                  <a:srgbClr val="FF0000"/>
                </a:solidFill>
              </a:rPr>
              <a:t>coaxial cables </a:t>
            </a:r>
            <a:r>
              <a:rPr lang="en-AU" sz="2400" dirty="0"/>
              <a:t>and </a:t>
            </a:r>
            <a:r>
              <a:rPr lang="en-AU" sz="2400" b="1" dirty="0" err="1">
                <a:solidFill>
                  <a:srgbClr val="FF0000"/>
                </a:solidFill>
              </a:rPr>
              <a:t>fiber</a:t>
            </a:r>
            <a:r>
              <a:rPr lang="en-AU" sz="2400" b="1" dirty="0">
                <a:solidFill>
                  <a:srgbClr val="FF0000"/>
                </a:solidFill>
              </a:rPr>
              <a:t> optic cables</a:t>
            </a:r>
            <a:r>
              <a:rPr lang="en-AU" sz="2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482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896" y="1307175"/>
            <a:ext cx="10178322" cy="1492132"/>
          </a:xfrm>
        </p:spPr>
        <p:txBody>
          <a:bodyPr>
            <a:normAutofit fontScale="90000"/>
          </a:bodyPr>
          <a:lstStyle/>
          <a:p>
            <a:r>
              <a:rPr lang="en-GB" sz="3600" b="1" dirty="0"/>
              <a:t>Wireless TM- Microwave </a:t>
            </a:r>
            <a:r>
              <a:rPr lang="en-GB" sz="3600" b="1" dirty="0" smtClean="0"/>
              <a:t>systems</a:t>
            </a:r>
            <a:br>
              <a:rPr lang="en-GB" sz="3600" b="1" dirty="0" smtClean="0"/>
            </a:b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600" b="1" dirty="0"/>
              <a:t>Communication Satellite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530187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111564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Network devices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87133"/>
            <a:ext cx="10178322" cy="4192460"/>
          </a:xfrm>
        </p:spPr>
        <p:txBody>
          <a:bodyPr/>
          <a:lstStyle/>
          <a:p>
            <a:r>
              <a:rPr lang="en-US" i="1" dirty="0" smtClean="0"/>
              <a:t>Different </a:t>
            </a:r>
            <a:r>
              <a:rPr lang="en-US" i="1" dirty="0"/>
              <a:t>networking devices have different roles to play in a computer network. These network devices also work at different segments of a computer network performing different </a:t>
            </a:r>
            <a:r>
              <a:rPr lang="en-US" i="1" dirty="0" smtClean="0"/>
              <a:t>functions.</a:t>
            </a:r>
          </a:p>
          <a:p>
            <a:endParaRPr lang="en-US" i="1" dirty="0" smtClean="0"/>
          </a:p>
          <a:p>
            <a:r>
              <a:rPr lang="en-US" i="1" dirty="0" smtClean="0"/>
              <a:t>Examples of Network devices are:</a:t>
            </a:r>
          </a:p>
          <a:p>
            <a:pPr lvl="1"/>
            <a:r>
              <a:rPr lang="en-US" i="1" dirty="0" smtClean="0"/>
              <a:t>Hub</a:t>
            </a:r>
          </a:p>
          <a:p>
            <a:pPr lvl="1"/>
            <a:r>
              <a:rPr lang="en-US" i="1" dirty="0" smtClean="0"/>
              <a:t>Switch</a:t>
            </a:r>
          </a:p>
          <a:p>
            <a:pPr lvl="1"/>
            <a:r>
              <a:rPr lang="en-US" dirty="0" smtClean="0"/>
              <a:t>Router</a:t>
            </a:r>
          </a:p>
          <a:p>
            <a:pPr lvl="1"/>
            <a:r>
              <a:rPr lang="en-US" dirty="0" smtClean="0"/>
              <a:t>Bridge</a:t>
            </a:r>
          </a:p>
          <a:p>
            <a:pPr lvl="1"/>
            <a:r>
              <a:rPr lang="en-US" dirty="0" smtClean="0"/>
              <a:t>Gateway</a:t>
            </a:r>
          </a:p>
          <a:p>
            <a:pPr lvl="1"/>
            <a:r>
              <a:rPr lang="en-US" dirty="0" smtClean="0"/>
              <a:t>Modem,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599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Network topologies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48497"/>
            <a:ext cx="10178322" cy="4231096"/>
          </a:xfrm>
        </p:spPr>
        <p:txBody>
          <a:bodyPr>
            <a:normAutofit/>
          </a:bodyPr>
          <a:lstStyle/>
          <a:p>
            <a:r>
              <a:rPr lang="en-US" dirty="0"/>
              <a:t>A network topology is the arrangement of a network, including its nodes and connecting lines. </a:t>
            </a:r>
            <a:endParaRPr lang="en-US" dirty="0" smtClean="0"/>
          </a:p>
          <a:p>
            <a:r>
              <a:rPr lang="en-US" dirty="0"/>
              <a:t>It defines the way different nodes are placed and interconnected with each other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Types of Network Topologies:</a:t>
            </a:r>
          </a:p>
          <a:p>
            <a:pPr lvl="1"/>
            <a:r>
              <a:rPr lang="en-US" dirty="0" smtClean="0"/>
              <a:t>Bus Topology</a:t>
            </a:r>
          </a:p>
          <a:p>
            <a:pPr lvl="1"/>
            <a:r>
              <a:rPr lang="en-US" dirty="0" smtClean="0"/>
              <a:t>Star Topology</a:t>
            </a:r>
          </a:p>
          <a:p>
            <a:pPr lvl="1"/>
            <a:r>
              <a:rPr lang="en-US" dirty="0"/>
              <a:t>Ring </a:t>
            </a:r>
            <a:r>
              <a:rPr lang="en-US" dirty="0" smtClean="0"/>
              <a:t>Topology</a:t>
            </a:r>
          </a:p>
          <a:p>
            <a:pPr lvl="1"/>
            <a:r>
              <a:rPr lang="en-US" dirty="0" smtClean="0"/>
              <a:t>Mesh Topology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8614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626</TotalTime>
  <Words>317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Impact</vt:lpstr>
      <vt:lpstr>Badge</vt:lpstr>
      <vt:lpstr>Basics of Computer Networking </vt:lpstr>
      <vt:lpstr>Topics</vt:lpstr>
      <vt:lpstr>Networking Introduction</vt:lpstr>
      <vt:lpstr>Types of Networks</vt:lpstr>
      <vt:lpstr>Network components</vt:lpstr>
      <vt:lpstr>Communication channels</vt:lpstr>
      <vt:lpstr>Wireless TM- Microwave systems  Communication Satellite </vt:lpstr>
      <vt:lpstr>Network devices</vt:lpstr>
      <vt:lpstr>Network topologies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Basics of Computer Networking </dc:title>
  <dc:creator>rohish pednekar</dc:creator>
  <cp:lastModifiedBy>Admin</cp:lastModifiedBy>
  <cp:revision>117</cp:revision>
  <dcterms:created xsi:type="dcterms:W3CDTF">2013-10-14T05:05:21Z</dcterms:created>
  <dcterms:modified xsi:type="dcterms:W3CDTF">2019-06-29T04:56:17Z</dcterms:modified>
</cp:coreProperties>
</file>