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C073B1B-BAE6-452B-A4F4-54F42B3336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BE58F-60F2-4759-99D6-73EFEF1DEC1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073B1B-BAE6-452B-A4F4-54F42B3336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BE58F-60F2-4759-99D6-73EFEF1DEC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073B1B-BAE6-452B-A4F4-54F42B3336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BE58F-60F2-4759-99D6-73EFEF1DEC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073B1B-BAE6-452B-A4F4-54F42B3336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BE58F-60F2-4759-99D6-73EFEF1DEC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073B1B-BAE6-452B-A4F4-54F42B3336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BE58F-60F2-4759-99D6-73EFEF1DEC1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C073B1B-BAE6-452B-A4F4-54F42B333609}" type="datetimeFigureOut">
              <a:rPr lang="en-US" smtClean="0"/>
              <a:pPr/>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BE58F-60F2-4759-99D6-73EFEF1DEC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C073B1B-BAE6-452B-A4F4-54F42B333609}" type="datetimeFigureOut">
              <a:rPr lang="en-US" smtClean="0"/>
              <a:pPr/>
              <a:t>2/28/2019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EBE58F-60F2-4759-99D6-73EFEF1DEC1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073B1B-BAE6-452B-A4F4-54F42B333609}" type="datetimeFigureOut">
              <a:rPr lang="en-US" smtClean="0"/>
              <a:pPr/>
              <a:t>2/28/2019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EBE58F-60F2-4759-99D6-73EFEF1DEC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073B1B-BAE6-452B-A4F4-54F42B333609}" type="datetimeFigureOut">
              <a:rPr lang="en-US" smtClean="0"/>
              <a:pPr/>
              <a:t>2/28/2019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EBE58F-60F2-4759-99D6-73EFEF1DEC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073B1B-BAE6-452B-A4F4-54F42B333609}" type="datetimeFigureOut">
              <a:rPr lang="en-US" smtClean="0"/>
              <a:pPr/>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BE58F-60F2-4759-99D6-73EFEF1DEC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073B1B-BAE6-452B-A4F4-54F42B333609}" type="datetimeFigureOut">
              <a:rPr lang="en-US" smtClean="0"/>
              <a:pPr/>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BE58F-60F2-4759-99D6-73EFEF1DEC1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73B1B-BAE6-452B-A4F4-54F42B333609}" type="datetimeFigureOut">
              <a:rPr lang="en-US" smtClean="0"/>
              <a:pPr/>
              <a:t>2/28/2019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EBE58F-60F2-4759-99D6-73EFEF1DEC1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Evaluation </a:t>
            </a:r>
            <a:r>
              <a:rPr lang="en-US"/>
              <a:t>of internal </a:t>
            </a:r>
            <a:r>
              <a:rPr lang="en-US" dirty="0"/>
              <a:t>control</a:t>
            </a:r>
          </a:p>
        </p:txBody>
      </p:sp>
      <p:sp>
        <p:nvSpPr>
          <p:cNvPr id="3" name="Content Placeholder 2"/>
          <p:cNvSpPr>
            <a:spLocks noGrp="1"/>
          </p:cNvSpPr>
          <p:nvPr>
            <p:ph idx="1"/>
          </p:nvPr>
        </p:nvSpPr>
        <p:spPr>
          <a:xfrm>
            <a:off x="304800" y="1143000"/>
            <a:ext cx="8534400" cy="5410200"/>
          </a:xfrm>
        </p:spPr>
        <p:txBody>
          <a:bodyPr>
            <a:normAutofit fontScale="92500" lnSpcReduction="10000"/>
          </a:bodyPr>
          <a:lstStyle/>
          <a:p>
            <a:pPr lvl="0"/>
            <a:r>
              <a:rPr lang="en-US" b="1" dirty="0"/>
              <a:t>Ascertaining the system</a:t>
            </a:r>
            <a:endParaRPr lang="en-US" dirty="0"/>
          </a:p>
          <a:p>
            <a:pPr lvl="1"/>
            <a:r>
              <a:rPr lang="en-US" sz="2200" dirty="0"/>
              <a:t>In the ascertaining the system cost auditor has to make himself </a:t>
            </a:r>
            <a:r>
              <a:rPr lang="en-US" sz="2200" dirty="0" err="1"/>
              <a:t>familier</a:t>
            </a:r>
            <a:r>
              <a:rPr lang="en-US" sz="2200" dirty="0"/>
              <a:t> with the system of internal control to know the flow of transaction and specific control procedure</a:t>
            </a:r>
          </a:p>
          <a:p>
            <a:pPr lvl="0"/>
            <a:r>
              <a:rPr lang="en-US" b="1" dirty="0"/>
              <a:t>Testing the system</a:t>
            </a:r>
            <a:endParaRPr lang="en-US" dirty="0"/>
          </a:p>
          <a:p>
            <a:pPr>
              <a:buNone/>
            </a:pPr>
            <a:r>
              <a:rPr lang="en-US" dirty="0"/>
              <a:t>	</a:t>
            </a:r>
            <a:r>
              <a:rPr lang="en-US" sz="2400" dirty="0"/>
              <a:t>Cost auditor after reviewing the system has to test the system to determine the extent of reliance to be placed on it. Therefore he has to do the following:</a:t>
            </a:r>
          </a:p>
          <a:p>
            <a:pPr lvl="1"/>
            <a:r>
              <a:rPr lang="en-US" sz="2400" dirty="0"/>
              <a:t>Evolve his own techniques of gaining the knowledge on narrative, check list, questionnaire or flow chart.</a:t>
            </a:r>
          </a:p>
          <a:p>
            <a:pPr lvl="1"/>
            <a:r>
              <a:rPr lang="en-US" sz="2400" dirty="0"/>
              <a:t>Apply the compliance audit test to test the system of the </a:t>
            </a:r>
            <a:r>
              <a:rPr lang="en-US" sz="2400" dirty="0" err="1"/>
              <a:t>organisation</a:t>
            </a:r>
            <a:r>
              <a:rPr lang="en-US" sz="2400" dirty="0"/>
              <a:t> as a whole.</a:t>
            </a:r>
          </a:p>
          <a:p>
            <a:pPr lvl="1"/>
            <a:r>
              <a:rPr lang="en-US" sz="2400" dirty="0"/>
              <a:t>Apply substantive audit test the accuracy, completeness and validity of the transaction of the system of the </a:t>
            </a:r>
            <a:r>
              <a:rPr lang="en-US" sz="2400" dirty="0" err="1"/>
              <a:t>organisation</a:t>
            </a:r>
            <a:r>
              <a:rPr lang="en-US" sz="2400" dirty="0"/>
              <a:t>.</a:t>
            </a:r>
          </a:p>
          <a:p>
            <a:pPr lvl="1"/>
            <a:r>
              <a:rPr lang="en-US" sz="2400" dirty="0"/>
              <a:t>Suggest a better control if he thinks so.</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0FB47-07BF-451F-8353-638BB89F0A79}"/>
              </a:ext>
            </a:extLst>
          </p:cNvPr>
          <p:cNvSpPr>
            <a:spLocks noGrp="1"/>
          </p:cNvSpPr>
          <p:nvPr>
            <p:ph type="title"/>
          </p:nvPr>
        </p:nvSpPr>
        <p:spPr>
          <a:xfrm>
            <a:off x="457200" y="533400"/>
            <a:ext cx="8229600" cy="1143000"/>
          </a:xfrm>
        </p:spPr>
        <p:txBody>
          <a:bodyPr>
            <a:noAutofit/>
          </a:bodyPr>
          <a:lstStyle/>
          <a:p>
            <a:r>
              <a:rPr lang="en-US" sz="3500" b="1" dirty="0"/>
              <a:t>Management Information System (MIS)</a:t>
            </a:r>
            <a:br>
              <a:rPr lang="en-IN" sz="3500" dirty="0"/>
            </a:br>
            <a:endParaRPr lang="en-IN" sz="3500" dirty="0"/>
          </a:p>
        </p:txBody>
      </p:sp>
      <p:sp>
        <p:nvSpPr>
          <p:cNvPr id="3" name="Content Placeholder 2">
            <a:extLst>
              <a:ext uri="{FF2B5EF4-FFF2-40B4-BE49-F238E27FC236}">
                <a16:creationId xmlns:a16="http://schemas.microsoft.com/office/drawing/2014/main" id="{C49D4F5F-6D8C-461F-9CC7-5DE0EBA4089E}"/>
              </a:ext>
            </a:extLst>
          </p:cNvPr>
          <p:cNvSpPr>
            <a:spLocks noGrp="1"/>
          </p:cNvSpPr>
          <p:nvPr>
            <p:ph idx="1"/>
          </p:nvPr>
        </p:nvSpPr>
        <p:spPr/>
        <p:txBody>
          <a:bodyPr>
            <a:normAutofit/>
          </a:bodyPr>
          <a:lstStyle/>
          <a:p>
            <a:r>
              <a:rPr lang="en-US" dirty="0"/>
              <a:t>MIS is a comprehensive and </a:t>
            </a:r>
            <a:r>
              <a:rPr lang="en-US" dirty="0" err="1"/>
              <a:t>co-ordinated</a:t>
            </a:r>
            <a:r>
              <a:rPr lang="en-US" dirty="0"/>
              <a:t> system of providing right information to the right person at a right time and in a right format to the various levels of management in the </a:t>
            </a:r>
            <a:r>
              <a:rPr lang="en-US" dirty="0" err="1"/>
              <a:t>organisation</a:t>
            </a:r>
            <a:r>
              <a:rPr lang="en-US" dirty="0"/>
              <a:t> for providing support to the decision making activities. </a:t>
            </a:r>
            <a:endParaRPr lang="en-IN" dirty="0"/>
          </a:p>
        </p:txBody>
      </p:sp>
    </p:spTree>
    <p:extLst>
      <p:ext uri="{BB962C8B-B14F-4D97-AF65-F5344CB8AC3E}">
        <p14:creationId xmlns:p14="http://schemas.microsoft.com/office/powerpoint/2010/main" val="969720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7806D-DBF1-4F91-822D-DBE09BF0B0B3}"/>
              </a:ext>
            </a:extLst>
          </p:cNvPr>
          <p:cNvSpPr>
            <a:spLocks noGrp="1"/>
          </p:cNvSpPr>
          <p:nvPr>
            <p:ph type="title"/>
          </p:nvPr>
        </p:nvSpPr>
        <p:spPr>
          <a:xfrm>
            <a:off x="457200" y="457200"/>
            <a:ext cx="8229600" cy="1143000"/>
          </a:xfrm>
        </p:spPr>
        <p:txBody>
          <a:bodyPr>
            <a:noAutofit/>
          </a:bodyPr>
          <a:lstStyle/>
          <a:p>
            <a:r>
              <a:rPr lang="en-US" sz="3500" b="1" dirty="0"/>
              <a:t>Evaluation of Management Information System</a:t>
            </a:r>
            <a:br>
              <a:rPr lang="en-IN" sz="3500" dirty="0"/>
            </a:br>
            <a:endParaRPr lang="en-IN" sz="3500" dirty="0"/>
          </a:p>
        </p:txBody>
      </p:sp>
      <p:sp>
        <p:nvSpPr>
          <p:cNvPr id="3" name="Content Placeholder 2">
            <a:extLst>
              <a:ext uri="{FF2B5EF4-FFF2-40B4-BE49-F238E27FC236}">
                <a16:creationId xmlns:a16="http://schemas.microsoft.com/office/drawing/2014/main" id="{509C59A4-6B00-4E1D-9EDD-AAF4236BC676}"/>
              </a:ext>
            </a:extLst>
          </p:cNvPr>
          <p:cNvSpPr>
            <a:spLocks noGrp="1"/>
          </p:cNvSpPr>
          <p:nvPr>
            <p:ph idx="1"/>
          </p:nvPr>
        </p:nvSpPr>
        <p:spPr/>
        <p:txBody>
          <a:bodyPr>
            <a:normAutofit fontScale="92500"/>
          </a:bodyPr>
          <a:lstStyle/>
          <a:p>
            <a:pPr lvl="0"/>
            <a:r>
              <a:rPr lang="en-US" b="1" dirty="0"/>
              <a:t>Content and source of information </a:t>
            </a:r>
            <a:endParaRPr lang="en-IN" dirty="0"/>
          </a:p>
          <a:p>
            <a:pPr lvl="1"/>
            <a:r>
              <a:rPr lang="en-US" dirty="0"/>
              <a:t>A cost auditor should check whether the information collected is relevant to decision making or requires any improvement in the decision making process.</a:t>
            </a:r>
            <a:endParaRPr lang="en-IN" dirty="0"/>
          </a:p>
          <a:p>
            <a:pPr lvl="1"/>
            <a:r>
              <a:rPr lang="en-US" dirty="0"/>
              <a:t>He should check whether the reporting of MIS is regular and uniform for financial and non-financial information.</a:t>
            </a:r>
            <a:endParaRPr lang="en-IN" dirty="0"/>
          </a:p>
          <a:p>
            <a:pPr lvl="1"/>
            <a:r>
              <a:rPr lang="en-US" dirty="0"/>
              <a:t>Auditor should check the reliability of source of information and should see that unwanted information has been deleted.</a:t>
            </a:r>
            <a:endParaRPr lang="en-IN" dirty="0"/>
          </a:p>
          <a:p>
            <a:endParaRPr lang="en-IN" dirty="0"/>
          </a:p>
        </p:txBody>
      </p:sp>
    </p:spTree>
    <p:extLst>
      <p:ext uri="{BB962C8B-B14F-4D97-AF65-F5344CB8AC3E}">
        <p14:creationId xmlns:p14="http://schemas.microsoft.com/office/powerpoint/2010/main" val="887018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1130F-0749-4FDE-AC22-17CD7229D7E8}"/>
              </a:ext>
            </a:extLst>
          </p:cNvPr>
          <p:cNvSpPr>
            <a:spLocks noGrp="1"/>
          </p:cNvSpPr>
          <p:nvPr>
            <p:ph type="title"/>
          </p:nvPr>
        </p:nvSpPr>
        <p:spPr/>
        <p:txBody>
          <a:bodyPr>
            <a:normAutofit fontScale="90000"/>
          </a:bodyPr>
          <a:lstStyle/>
          <a:p>
            <a:r>
              <a:rPr lang="en-US" b="1" dirty="0"/>
              <a:t>Evaluation of Management Information System</a:t>
            </a:r>
            <a:endParaRPr lang="en-IN" dirty="0"/>
          </a:p>
        </p:txBody>
      </p:sp>
      <p:sp>
        <p:nvSpPr>
          <p:cNvPr id="3" name="Content Placeholder 2">
            <a:extLst>
              <a:ext uri="{FF2B5EF4-FFF2-40B4-BE49-F238E27FC236}">
                <a16:creationId xmlns:a16="http://schemas.microsoft.com/office/drawing/2014/main" id="{9E5AAF5A-06CE-40BE-BC66-AF39EE382DCD}"/>
              </a:ext>
            </a:extLst>
          </p:cNvPr>
          <p:cNvSpPr>
            <a:spLocks noGrp="1"/>
          </p:cNvSpPr>
          <p:nvPr>
            <p:ph idx="1"/>
          </p:nvPr>
        </p:nvSpPr>
        <p:spPr>
          <a:xfrm>
            <a:off x="152400" y="1600200"/>
            <a:ext cx="8839200" cy="4876800"/>
          </a:xfrm>
        </p:spPr>
        <p:txBody>
          <a:bodyPr>
            <a:normAutofit/>
          </a:bodyPr>
          <a:lstStyle/>
          <a:p>
            <a:pPr lvl="0"/>
            <a:r>
              <a:rPr lang="en-US" b="1" dirty="0"/>
              <a:t>Flow of information</a:t>
            </a:r>
            <a:endParaRPr lang="en-IN" dirty="0"/>
          </a:p>
          <a:p>
            <a:pPr lvl="1"/>
            <a:r>
              <a:rPr lang="en-US" dirty="0"/>
              <a:t> A cost auditor has to check the system of </a:t>
            </a:r>
            <a:r>
              <a:rPr lang="en-US" dirty="0" err="1"/>
              <a:t>organisation</a:t>
            </a:r>
            <a:r>
              <a:rPr lang="en-US" dirty="0"/>
              <a:t> of information whether it is centralized or decentralized, flow of information from various units to control section, estimating the volume of data, transaction time and cost involved.</a:t>
            </a:r>
            <a:endParaRPr lang="en-IN" dirty="0"/>
          </a:p>
          <a:p>
            <a:pPr lvl="1"/>
            <a:r>
              <a:rPr lang="en-US" dirty="0"/>
              <a:t>He should check the methods used in data collection and management. He should confirm that the data is classified properly and matched with decision making process.</a:t>
            </a:r>
            <a:endParaRPr lang="en-IN" dirty="0"/>
          </a:p>
          <a:p>
            <a:endParaRPr lang="en-IN" dirty="0"/>
          </a:p>
        </p:txBody>
      </p:sp>
    </p:spTree>
    <p:extLst>
      <p:ext uri="{BB962C8B-B14F-4D97-AF65-F5344CB8AC3E}">
        <p14:creationId xmlns:p14="http://schemas.microsoft.com/office/powerpoint/2010/main" val="2936521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2D52E-D251-44C8-A7C4-BC05A69C3138}"/>
              </a:ext>
            </a:extLst>
          </p:cNvPr>
          <p:cNvSpPr>
            <a:spLocks noGrp="1"/>
          </p:cNvSpPr>
          <p:nvPr>
            <p:ph type="title"/>
          </p:nvPr>
        </p:nvSpPr>
        <p:spPr/>
        <p:txBody>
          <a:bodyPr>
            <a:normAutofit fontScale="90000"/>
          </a:bodyPr>
          <a:lstStyle/>
          <a:p>
            <a:r>
              <a:rPr lang="en-US" b="1" dirty="0"/>
              <a:t>Evaluation of Management Information System</a:t>
            </a:r>
            <a:endParaRPr lang="en-IN" dirty="0"/>
          </a:p>
        </p:txBody>
      </p:sp>
      <p:sp>
        <p:nvSpPr>
          <p:cNvPr id="3" name="Content Placeholder 2">
            <a:extLst>
              <a:ext uri="{FF2B5EF4-FFF2-40B4-BE49-F238E27FC236}">
                <a16:creationId xmlns:a16="http://schemas.microsoft.com/office/drawing/2014/main" id="{C35DC2E4-A794-46AA-B44D-7BB2C595EAA9}"/>
              </a:ext>
            </a:extLst>
          </p:cNvPr>
          <p:cNvSpPr>
            <a:spLocks noGrp="1"/>
          </p:cNvSpPr>
          <p:nvPr>
            <p:ph idx="1"/>
          </p:nvPr>
        </p:nvSpPr>
        <p:spPr/>
        <p:txBody>
          <a:bodyPr>
            <a:normAutofit/>
          </a:bodyPr>
          <a:lstStyle/>
          <a:p>
            <a:pPr lvl="0"/>
            <a:r>
              <a:rPr lang="en-US" b="1" dirty="0"/>
              <a:t>Correlation of MIS with decision areas</a:t>
            </a:r>
            <a:endParaRPr lang="en-IN" dirty="0"/>
          </a:p>
          <a:p>
            <a:pPr marL="400050" lvl="1" indent="0">
              <a:buNone/>
            </a:pPr>
            <a:r>
              <a:rPr lang="en-US" dirty="0"/>
              <a:t>Cost auditor should examine whether input-output analysis is attempted. He should also check whether the MIS is helpful in reducing the effects of </a:t>
            </a:r>
            <a:r>
              <a:rPr lang="en-US" dirty="0" err="1"/>
              <a:t>uncertainity</a:t>
            </a:r>
            <a:r>
              <a:rPr lang="en-US" dirty="0"/>
              <a:t>. </a:t>
            </a:r>
            <a:endParaRPr lang="en-IN" dirty="0"/>
          </a:p>
        </p:txBody>
      </p:sp>
    </p:spTree>
    <p:extLst>
      <p:ext uri="{BB962C8B-B14F-4D97-AF65-F5344CB8AC3E}">
        <p14:creationId xmlns:p14="http://schemas.microsoft.com/office/powerpoint/2010/main" val="3092715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021C4-C7AC-42BA-8AB3-2E431FBE4AC9}"/>
              </a:ext>
            </a:extLst>
          </p:cNvPr>
          <p:cNvSpPr>
            <a:spLocks noGrp="1"/>
          </p:cNvSpPr>
          <p:nvPr>
            <p:ph type="title"/>
          </p:nvPr>
        </p:nvSpPr>
        <p:spPr/>
        <p:txBody>
          <a:bodyPr>
            <a:normAutofit/>
          </a:bodyPr>
          <a:lstStyle/>
          <a:p>
            <a:r>
              <a:rPr lang="en-US" b="1" dirty="0"/>
              <a:t>Capacity </a:t>
            </a:r>
            <a:r>
              <a:rPr lang="en-US" b="1" dirty="0" err="1"/>
              <a:t>Utilisation</a:t>
            </a:r>
            <a:endParaRPr lang="en-IN" dirty="0"/>
          </a:p>
        </p:txBody>
      </p:sp>
      <p:sp>
        <p:nvSpPr>
          <p:cNvPr id="3" name="Content Placeholder 2">
            <a:extLst>
              <a:ext uri="{FF2B5EF4-FFF2-40B4-BE49-F238E27FC236}">
                <a16:creationId xmlns:a16="http://schemas.microsoft.com/office/drawing/2014/main" id="{5F812769-A20A-4A73-85D3-1293FF76ED54}"/>
              </a:ext>
            </a:extLst>
          </p:cNvPr>
          <p:cNvSpPr>
            <a:spLocks noGrp="1"/>
          </p:cNvSpPr>
          <p:nvPr>
            <p:ph idx="1"/>
          </p:nvPr>
        </p:nvSpPr>
        <p:spPr/>
        <p:txBody>
          <a:bodyPr>
            <a:normAutofit/>
          </a:bodyPr>
          <a:lstStyle/>
          <a:p>
            <a:r>
              <a:rPr lang="en-US" dirty="0"/>
              <a:t>Capacity can be defined as rate of output at which there is no incentive to alter the size of the plant if that rate of output is expected to the permanent the cost. </a:t>
            </a:r>
          </a:p>
          <a:p>
            <a:r>
              <a:rPr lang="en-US" dirty="0"/>
              <a:t>Capacity planning and production planning and control are the pre-requisites to capacity </a:t>
            </a:r>
            <a:r>
              <a:rPr lang="en-US" dirty="0" err="1"/>
              <a:t>utilisation</a:t>
            </a:r>
            <a:r>
              <a:rPr lang="en-US" dirty="0"/>
              <a:t> control mechanism for capacity planning</a:t>
            </a:r>
            <a:endParaRPr lang="en-IN" dirty="0"/>
          </a:p>
          <a:p>
            <a:endParaRPr lang="en-IN" dirty="0"/>
          </a:p>
        </p:txBody>
      </p:sp>
    </p:spTree>
    <p:extLst>
      <p:ext uri="{BB962C8B-B14F-4D97-AF65-F5344CB8AC3E}">
        <p14:creationId xmlns:p14="http://schemas.microsoft.com/office/powerpoint/2010/main" val="349141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5C1E2-7012-4BC4-B068-D244EA017C3D}"/>
              </a:ext>
            </a:extLst>
          </p:cNvPr>
          <p:cNvSpPr>
            <a:spLocks noGrp="1"/>
          </p:cNvSpPr>
          <p:nvPr>
            <p:ph type="title"/>
          </p:nvPr>
        </p:nvSpPr>
        <p:spPr>
          <a:xfrm>
            <a:off x="457200" y="76200"/>
            <a:ext cx="8229600" cy="792162"/>
          </a:xfrm>
        </p:spPr>
        <p:txBody>
          <a:bodyPr/>
          <a:lstStyle/>
          <a:p>
            <a:r>
              <a:rPr lang="en-IN" dirty="0"/>
              <a:t>Evaluation of Capacity Utilisation</a:t>
            </a:r>
          </a:p>
        </p:txBody>
      </p:sp>
      <p:sp>
        <p:nvSpPr>
          <p:cNvPr id="3" name="Content Placeholder 2">
            <a:extLst>
              <a:ext uri="{FF2B5EF4-FFF2-40B4-BE49-F238E27FC236}">
                <a16:creationId xmlns:a16="http://schemas.microsoft.com/office/drawing/2014/main" id="{E5D14CC3-B47B-4740-AA0B-8A2A8EF23529}"/>
              </a:ext>
            </a:extLst>
          </p:cNvPr>
          <p:cNvSpPr>
            <a:spLocks noGrp="1"/>
          </p:cNvSpPr>
          <p:nvPr>
            <p:ph idx="1"/>
          </p:nvPr>
        </p:nvSpPr>
        <p:spPr>
          <a:xfrm>
            <a:off x="152400" y="1066800"/>
            <a:ext cx="8839200" cy="5638800"/>
          </a:xfrm>
        </p:spPr>
        <p:txBody>
          <a:bodyPr>
            <a:normAutofit fontScale="62500" lnSpcReduction="20000"/>
          </a:bodyPr>
          <a:lstStyle/>
          <a:p>
            <a:pPr lvl="0">
              <a:lnSpc>
                <a:spcPct val="170000"/>
              </a:lnSpc>
            </a:pPr>
            <a:r>
              <a:rPr lang="en-US" dirty="0"/>
              <a:t>Method of measuring base machine capacity.</a:t>
            </a:r>
            <a:r>
              <a:rPr lang="en-IN" dirty="0"/>
              <a:t> </a:t>
            </a:r>
            <a:r>
              <a:rPr lang="en-US"/>
              <a:t>Clear </a:t>
            </a:r>
            <a:r>
              <a:rPr lang="en-US" dirty="0"/>
              <a:t>guidelines should be available regarding the assessment of capacity.</a:t>
            </a:r>
            <a:r>
              <a:rPr lang="en-IN" dirty="0"/>
              <a:t> </a:t>
            </a:r>
            <a:r>
              <a:rPr lang="en-US" dirty="0"/>
              <a:t>In some industries a capacity is influenced by a number of factors and determining a single base figure requires adjustment of various variables.</a:t>
            </a:r>
            <a:endParaRPr lang="en-IN" dirty="0"/>
          </a:p>
          <a:p>
            <a:pPr lvl="0">
              <a:lnSpc>
                <a:spcPct val="170000"/>
              </a:lnSpc>
            </a:pPr>
            <a:r>
              <a:rPr lang="en-US" dirty="0"/>
              <a:t>Whether the system provides for a comparative study of the rated output, actual output and normal output.</a:t>
            </a:r>
            <a:endParaRPr lang="en-IN" dirty="0"/>
          </a:p>
          <a:p>
            <a:pPr lvl="0">
              <a:lnSpc>
                <a:spcPct val="170000"/>
              </a:lnSpc>
            </a:pPr>
            <a:r>
              <a:rPr lang="en-US" dirty="0"/>
              <a:t>Determined whether a capacity </a:t>
            </a:r>
            <a:r>
              <a:rPr lang="en-US" dirty="0" err="1"/>
              <a:t>utilisation</a:t>
            </a:r>
            <a:r>
              <a:rPr lang="en-US" dirty="0"/>
              <a:t> report is been prepared by the person other than the person who is responsible for the production activity.</a:t>
            </a:r>
            <a:endParaRPr lang="en-IN" dirty="0"/>
          </a:p>
          <a:p>
            <a:pPr lvl="0">
              <a:lnSpc>
                <a:spcPct val="170000"/>
              </a:lnSpc>
            </a:pPr>
            <a:r>
              <a:rPr lang="en-US" dirty="0"/>
              <a:t>Check whether the capacity measurement is based on capital output ratio or an any other factor.</a:t>
            </a:r>
            <a:endParaRPr lang="en-IN" dirty="0"/>
          </a:p>
          <a:p>
            <a:pPr>
              <a:lnSpc>
                <a:spcPct val="170000"/>
              </a:lnSpc>
            </a:pPr>
            <a:endParaRPr lang="en-IN" dirty="0"/>
          </a:p>
        </p:txBody>
      </p:sp>
    </p:spTree>
    <p:extLst>
      <p:ext uri="{BB962C8B-B14F-4D97-AF65-F5344CB8AC3E}">
        <p14:creationId xmlns:p14="http://schemas.microsoft.com/office/powerpoint/2010/main" val="2584309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D3764-BB00-45F3-801F-A907BD8FD806}"/>
              </a:ext>
            </a:extLst>
          </p:cNvPr>
          <p:cNvSpPr>
            <a:spLocks noGrp="1"/>
          </p:cNvSpPr>
          <p:nvPr>
            <p:ph type="title"/>
          </p:nvPr>
        </p:nvSpPr>
        <p:spPr>
          <a:xfrm>
            <a:off x="457200" y="76200"/>
            <a:ext cx="8229600" cy="563562"/>
          </a:xfrm>
        </p:spPr>
        <p:txBody>
          <a:bodyPr>
            <a:normAutofit fontScale="90000"/>
          </a:bodyPr>
          <a:lstStyle/>
          <a:p>
            <a:r>
              <a:rPr lang="en-IN" dirty="0"/>
              <a:t>Statistical sampling</a:t>
            </a:r>
          </a:p>
        </p:txBody>
      </p:sp>
      <p:sp>
        <p:nvSpPr>
          <p:cNvPr id="3" name="Content Placeholder 2">
            <a:extLst>
              <a:ext uri="{FF2B5EF4-FFF2-40B4-BE49-F238E27FC236}">
                <a16:creationId xmlns:a16="http://schemas.microsoft.com/office/drawing/2014/main" id="{FBCFBEE8-1C91-45E1-ABF3-21D0016F2798}"/>
              </a:ext>
            </a:extLst>
          </p:cNvPr>
          <p:cNvSpPr>
            <a:spLocks noGrp="1"/>
          </p:cNvSpPr>
          <p:nvPr>
            <p:ph idx="1"/>
          </p:nvPr>
        </p:nvSpPr>
        <p:spPr>
          <a:xfrm>
            <a:off x="152400" y="838200"/>
            <a:ext cx="8839200" cy="5745162"/>
          </a:xfrm>
        </p:spPr>
        <p:txBody>
          <a:bodyPr>
            <a:normAutofit fontScale="92500" lnSpcReduction="10000"/>
          </a:bodyPr>
          <a:lstStyle/>
          <a:p>
            <a:r>
              <a:rPr lang="en-US" dirty="0"/>
              <a:t>Statistical sampling involves the random selection of a number of items for inspection and is endorsed by the accountancy bodies. </a:t>
            </a:r>
          </a:p>
          <a:p>
            <a:r>
              <a:rPr lang="en-US" dirty="0"/>
              <a:t>statistical sampling is that it removes the need for the use of the professional judgement. uses statistical methods to determine the sample size and to select and evaluate audit samples</a:t>
            </a:r>
          </a:p>
          <a:p>
            <a:r>
              <a:rPr lang="en-US" dirty="0"/>
              <a:t>it is the responsibility of the auditor to consider and specify in advance factors such as, the expected error rate or amount, standard deviation and population size, before the sample size can be determined. </a:t>
            </a:r>
          </a:p>
          <a:p>
            <a:r>
              <a:rPr lang="en-US" dirty="0"/>
              <a:t>Types of sampling are Random, Systematic, Stratified </a:t>
            </a:r>
            <a:r>
              <a:rPr lang="en-US" dirty="0" err="1"/>
              <a:t>etc</a:t>
            </a:r>
            <a:endParaRPr lang="en-IN" dirty="0"/>
          </a:p>
        </p:txBody>
      </p:sp>
    </p:spTree>
    <p:extLst>
      <p:ext uri="{BB962C8B-B14F-4D97-AF65-F5344CB8AC3E}">
        <p14:creationId xmlns:p14="http://schemas.microsoft.com/office/powerpoint/2010/main" val="611889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27FB-DC50-4C90-9C77-B737C20C9D6C}"/>
              </a:ext>
            </a:extLst>
          </p:cNvPr>
          <p:cNvSpPr>
            <a:spLocks noGrp="1"/>
          </p:cNvSpPr>
          <p:nvPr>
            <p:ph type="title"/>
          </p:nvPr>
        </p:nvSpPr>
        <p:spPr>
          <a:xfrm>
            <a:off x="457200" y="163610"/>
            <a:ext cx="8229600" cy="563562"/>
          </a:xfrm>
        </p:spPr>
        <p:txBody>
          <a:bodyPr>
            <a:normAutofit fontScale="90000"/>
          </a:bodyPr>
          <a:lstStyle/>
          <a:p>
            <a:r>
              <a:rPr lang="en-IN" dirty="0"/>
              <a:t>Judgemental Sampling</a:t>
            </a:r>
          </a:p>
        </p:txBody>
      </p:sp>
      <p:sp>
        <p:nvSpPr>
          <p:cNvPr id="3" name="Content Placeholder 2">
            <a:extLst>
              <a:ext uri="{FF2B5EF4-FFF2-40B4-BE49-F238E27FC236}">
                <a16:creationId xmlns:a16="http://schemas.microsoft.com/office/drawing/2014/main" id="{C166FEC6-5C78-4511-8936-299150E77F78}"/>
              </a:ext>
            </a:extLst>
          </p:cNvPr>
          <p:cNvSpPr>
            <a:spLocks noGrp="1"/>
          </p:cNvSpPr>
          <p:nvPr>
            <p:ph idx="1"/>
          </p:nvPr>
        </p:nvSpPr>
        <p:spPr>
          <a:xfrm>
            <a:off x="152400" y="914400"/>
            <a:ext cx="8839200" cy="5779990"/>
          </a:xfrm>
        </p:spPr>
        <p:txBody>
          <a:bodyPr>
            <a:normAutofit fontScale="85000" lnSpcReduction="10000"/>
          </a:bodyPr>
          <a:lstStyle/>
          <a:p>
            <a:r>
              <a:rPr lang="en-US" dirty="0"/>
              <a:t>It involves a subjective selection of items for testing and a subjective evaluation of the results. </a:t>
            </a:r>
            <a:r>
              <a:rPr lang="en-US" dirty="0" err="1"/>
              <a:t>Judgemental</a:t>
            </a:r>
            <a:r>
              <a:rPr lang="en-US" dirty="0"/>
              <a:t> sampling is accepted by the accounting professions as a means of gathering evidence concerning the truth and fairness of the financial statements. </a:t>
            </a:r>
          </a:p>
          <a:p>
            <a:r>
              <a:rPr lang="en-US" dirty="0"/>
              <a:t>It could be criticized on the grounds that it is not scientific and may be rendered inconsistent and unreliable because of:</a:t>
            </a:r>
            <a:endParaRPr lang="en-IN" dirty="0"/>
          </a:p>
          <a:p>
            <a:pPr lvl="1"/>
            <a:r>
              <a:rPr lang="en-US" dirty="0"/>
              <a:t>Differences in individual auditor’s ability, knowledge, experience and prejudices.</a:t>
            </a:r>
            <a:endParaRPr lang="en-IN" dirty="0"/>
          </a:p>
          <a:p>
            <a:pPr lvl="1"/>
            <a:r>
              <a:rPr lang="en-US" dirty="0"/>
              <a:t>Auditor’s state of physical and mental health.</a:t>
            </a:r>
            <a:endParaRPr lang="en-IN" dirty="0"/>
          </a:p>
          <a:p>
            <a:pPr lvl="1"/>
            <a:r>
              <a:rPr lang="en-US" dirty="0"/>
              <a:t>It relies on intuition and non-quantitative methods in the evaluation process. It has also been criticized on the basis that the extent of audit testing is not consistent between auditors or across audits.</a:t>
            </a:r>
            <a:endParaRPr lang="en-IN" dirty="0"/>
          </a:p>
        </p:txBody>
      </p:sp>
    </p:spTree>
    <p:extLst>
      <p:ext uri="{BB962C8B-B14F-4D97-AF65-F5344CB8AC3E}">
        <p14:creationId xmlns:p14="http://schemas.microsoft.com/office/powerpoint/2010/main" val="1882403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2B8FC-23B8-49D3-82E6-FD5EAC7CB459}"/>
              </a:ext>
            </a:extLst>
          </p:cNvPr>
          <p:cNvSpPr>
            <a:spLocks noGrp="1"/>
          </p:cNvSpPr>
          <p:nvPr>
            <p:ph type="title"/>
          </p:nvPr>
        </p:nvSpPr>
        <p:spPr/>
        <p:txBody>
          <a:bodyPr>
            <a:normAutofit fontScale="90000"/>
          </a:bodyPr>
          <a:lstStyle/>
          <a:p>
            <a:r>
              <a:rPr lang="en-US" b="1" dirty="0"/>
              <a:t>Assessment of the adequacy of the Internal Audit Function</a:t>
            </a:r>
            <a:endParaRPr lang="en-IN" dirty="0"/>
          </a:p>
        </p:txBody>
      </p:sp>
      <p:sp>
        <p:nvSpPr>
          <p:cNvPr id="3" name="Content Placeholder 2">
            <a:extLst>
              <a:ext uri="{FF2B5EF4-FFF2-40B4-BE49-F238E27FC236}">
                <a16:creationId xmlns:a16="http://schemas.microsoft.com/office/drawing/2014/main" id="{7E1B3C4D-DECE-429B-861E-58F42B698F18}"/>
              </a:ext>
            </a:extLst>
          </p:cNvPr>
          <p:cNvSpPr>
            <a:spLocks noGrp="1"/>
          </p:cNvSpPr>
          <p:nvPr>
            <p:ph idx="1"/>
          </p:nvPr>
        </p:nvSpPr>
        <p:spPr>
          <a:xfrm>
            <a:off x="152400" y="1600200"/>
            <a:ext cx="8839200" cy="4983162"/>
          </a:xfrm>
        </p:spPr>
        <p:txBody>
          <a:bodyPr/>
          <a:lstStyle/>
          <a:p>
            <a:r>
              <a:rPr lang="en-US" dirty="0"/>
              <a:t>Review of the accounting system and the related internal control</a:t>
            </a:r>
            <a:endParaRPr lang="en-IN" dirty="0"/>
          </a:p>
          <a:p>
            <a:r>
              <a:rPr lang="en-US" dirty="0"/>
              <a:t>Examination of financial and operating information for the management</a:t>
            </a:r>
            <a:endParaRPr lang="en-IN" dirty="0"/>
          </a:p>
          <a:p>
            <a:r>
              <a:rPr lang="en-US" dirty="0"/>
              <a:t>Compliance with established policies and procedures</a:t>
            </a:r>
            <a:endParaRPr lang="en-IN" dirty="0"/>
          </a:p>
          <a:p>
            <a:r>
              <a:rPr lang="en-US" dirty="0"/>
              <a:t>Safeguarding of assets</a:t>
            </a:r>
            <a:endParaRPr lang="en-IN" dirty="0"/>
          </a:p>
        </p:txBody>
      </p:sp>
    </p:spTree>
    <p:extLst>
      <p:ext uri="{BB962C8B-B14F-4D97-AF65-F5344CB8AC3E}">
        <p14:creationId xmlns:p14="http://schemas.microsoft.com/office/powerpoint/2010/main" val="3299042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500" i="1" dirty="0" err="1"/>
              <a:t>Contd</a:t>
            </a:r>
            <a:r>
              <a:rPr lang="en-US" sz="3500" i="1" dirty="0"/>
              <a:t>…</a:t>
            </a:r>
          </a:p>
        </p:txBody>
      </p:sp>
      <p:sp>
        <p:nvSpPr>
          <p:cNvPr id="3" name="Content Placeholder 2"/>
          <p:cNvSpPr>
            <a:spLocks noGrp="1"/>
          </p:cNvSpPr>
          <p:nvPr>
            <p:ph idx="1"/>
          </p:nvPr>
        </p:nvSpPr>
        <p:spPr/>
        <p:txBody>
          <a:bodyPr>
            <a:normAutofit/>
          </a:bodyPr>
          <a:lstStyle/>
          <a:p>
            <a:pPr lvl="0"/>
            <a:r>
              <a:rPr lang="en-US" b="1" dirty="0"/>
              <a:t>Evaluation of the system</a:t>
            </a:r>
            <a:endParaRPr lang="en-US" dirty="0"/>
          </a:p>
          <a:p>
            <a:pPr lvl="1"/>
            <a:r>
              <a:rPr lang="en-US" sz="2000" dirty="0"/>
              <a:t>Cost auditor after reviewing and testing the system has to evaluate it so as to ascertain whether a system is capable of detecting the materials errors and irregularities in the system to place reliance on it. Cost auditor therefore has to find out the following:</a:t>
            </a:r>
          </a:p>
          <a:p>
            <a:pPr lvl="1"/>
            <a:r>
              <a:rPr lang="en-US" sz="2000" dirty="0"/>
              <a:t>Ascertain the impact of the material errors and irregularities in the transaction on the related transactions.</a:t>
            </a:r>
          </a:p>
          <a:p>
            <a:pPr lvl="1"/>
            <a:r>
              <a:rPr lang="en-US" sz="2000" dirty="0"/>
              <a:t>Report on the weakness of the internal control system to the management of the company.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228598"/>
          <a:ext cx="8610600" cy="6502075"/>
        </p:xfrm>
        <a:graphic>
          <a:graphicData uri="http://schemas.openxmlformats.org/drawingml/2006/table">
            <a:tbl>
              <a:tblPr/>
              <a:tblGrid>
                <a:gridCol w="4085718">
                  <a:extLst>
                    <a:ext uri="{9D8B030D-6E8A-4147-A177-3AD203B41FA5}">
                      <a16:colId xmlns:a16="http://schemas.microsoft.com/office/drawing/2014/main" val="20000"/>
                    </a:ext>
                  </a:extLst>
                </a:gridCol>
                <a:gridCol w="4524882">
                  <a:extLst>
                    <a:ext uri="{9D8B030D-6E8A-4147-A177-3AD203B41FA5}">
                      <a16:colId xmlns:a16="http://schemas.microsoft.com/office/drawing/2014/main" val="20001"/>
                    </a:ext>
                  </a:extLst>
                </a:gridCol>
              </a:tblGrid>
              <a:tr h="350650">
                <a:tc>
                  <a:txBody>
                    <a:bodyPr/>
                    <a:lstStyle/>
                    <a:p>
                      <a:pPr marL="0" marR="0" algn="just">
                        <a:lnSpc>
                          <a:spcPct val="107000"/>
                        </a:lnSpc>
                        <a:spcBef>
                          <a:spcPts val="0"/>
                        </a:spcBef>
                        <a:spcAft>
                          <a:spcPts val="0"/>
                        </a:spcAft>
                      </a:pPr>
                      <a:r>
                        <a:rPr lang="en-US" sz="1500" b="1" dirty="0">
                          <a:latin typeface="Calibri"/>
                          <a:ea typeface="Calibri"/>
                          <a:cs typeface="Mangal"/>
                        </a:rPr>
                        <a:t>Internal Audit</a:t>
                      </a:r>
                      <a:endParaRPr lang="en-US" sz="1500" dirty="0">
                        <a:latin typeface="Calibri"/>
                        <a:ea typeface="Calibri"/>
                        <a:cs typeface="Mangal"/>
                      </a:endParaRPr>
                    </a:p>
                  </a:txBody>
                  <a:tcPr marL="44562" marR="44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500" b="1">
                          <a:latin typeface="Calibri"/>
                          <a:ea typeface="Calibri"/>
                          <a:cs typeface="Mangal"/>
                        </a:rPr>
                        <a:t>Internal Control</a:t>
                      </a:r>
                      <a:endParaRPr lang="en-US" sz="1500">
                        <a:latin typeface="Calibri"/>
                        <a:ea typeface="Calibri"/>
                        <a:cs typeface="Mangal"/>
                      </a:endParaRPr>
                    </a:p>
                  </a:txBody>
                  <a:tcPr marL="44562" marR="44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96189">
                <a:tc>
                  <a:txBody>
                    <a:bodyPr/>
                    <a:lstStyle/>
                    <a:p>
                      <a:pPr marL="0" marR="0" algn="just">
                        <a:lnSpc>
                          <a:spcPct val="107000"/>
                        </a:lnSpc>
                        <a:spcBef>
                          <a:spcPts val="0"/>
                        </a:spcBef>
                        <a:spcAft>
                          <a:spcPts val="0"/>
                        </a:spcAft>
                      </a:pPr>
                      <a:r>
                        <a:rPr lang="en-US" sz="1600" dirty="0">
                          <a:latin typeface="Calibri"/>
                          <a:ea typeface="Calibri"/>
                          <a:cs typeface="Mangal"/>
                        </a:rPr>
                        <a:t>Internal audit is undertaken by specially assigned audit staff within an </a:t>
                      </a:r>
                      <a:r>
                        <a:rPr lang="en-US" sz="1600" dirty="0" err="1">
                          <a:latin typeface="Calibri"/>
                          <a:ea typeface="Calibri"/>
                          <a:cs typeface="Mangal"/>
                        </a:rPr>
                        <a:t>organisation</a:t>
                      </a:r>
                      <a:r>
                        <a:rPr lang="en-US" sz="1600" dirty="0">
                          <a:latin typeface="Calibri"/>
                          <a:ea typeface="Calibri"/>
                          <a:cs typeface="Mangal"/>
                        </a:rPr>
                        <a:t> with the objective of determining whether the other internal control are properly designed and operated.</a:t>
                      </a:r>
                    </a:p>
                  </a:txBody>
                  <a:tcPr marL="44562" marR="44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600" dirty="0">
                          <a:latin typeface="Calibri"/>
                          <a:ea typeface="Calibri"/>
                          <a:cs typeface="Mangal"/>
                        </a:rPr>
                        <a:t>Internal control is the plan of the </a:t>
                      </a:r>
                      <a:r>
                        <a:rPr lang="en-US" sz="1600" dirty="0" err="1">
                          <a:latin typeface="Calibri"/>
                          <a:ea typeface="Calibri"/>
                          <a:cs typeface="Mangal"/>
                        </a:rPr>
                        <a:t>organisation</a:t>
                      </a:r>
                      <a:r>
                        <a:rPr lang="en-US" sz="1600">
                          <a:latin typeface="Calibri"/>
                          <a:ea typeface="Calibri"/>
                          <a:cs typeface="Mangal"/>
                        </a:rPr>
                        <a:t> to safe guard its assets check the accuracy and reliability of the accounting data and promote operational efficiency in order to achieve managerial objective.</a:t>
                      </a:r>
                    </a:p>
                  </a:txBody>
                  <a:tcPr marL="44562" marR="44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30792">
                <a:tc>
                  <a:txBody>
                    <a:bodyPr/>
                    <a:lstStyle/>
                    <a:p>
                      <a:pPr marL="0" marR="0" algn="just">
                        <a:lnSpc>
                          <a:spcPct val="107000"/>
                        </a:lnSpc>
                        <a:spcBef>
                          <a:spcPts val="0"/>
                        </a:spcBef>
                        <a:spcAft>
                          <a:spcPts val="0"/>
                        </a:spcAft>
                      </a:pPr>
                      <a:r>
                        <a:rPr lang="en-US" sz="1600" dirty="0">
                          <a:latin typeface="Calibri"/>
                          <a:ea typeface="Calibri"/>
                          <a:cs typeface="Mangal"/>
                        </a:rPr>
                        <a:t>Internal audit is a part of the internal control system which is required to evaluate the adequacy of the internal control system.</a:t>
                      </a:r>
                    </a:p>
                  </a:txBody>
                  <a:tcPr marL="44562" marR="44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600" dirty="0">
                          <a:latin typeface="Calibri"/>
                          <a:ea typeface="Calibri"/>
                          <a:cs typeface="Mangal"/>
                        </a:rPr>
                        <a:t>Internal control is the wide term which is set up by the management for the whole system of the </a:t>
                      </a:r>
                      <a:r>
                        <a:rPr lang="en-US" sz="1600" dirty="0" err="1">
                          <a:latin typeface="Calibri"/>
                          <a:ea typeface="Calibri"/>
                          <a:cs typeface="Mangal"/>
                        </a:rPr>
                        <a:t>organisation</a:t>
                      </a:r>
                      <a:r>
                        <a:rPr lang="en-US" sz="1600" dirty="0">
                          <a:latin typeface="Calibri"/>
                          <a:ea typeface="Calibri"/>
                          <a:cs typeface="Mangal"/>
                        </a:rPr>
                        <a:t>.</a:t>
                      </a:r>
                    </a:p>
                  </a:txBody>
                  <a:tcPr marL="44562" marR="44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30792">
                <a:tc>
                  <a:txBody>
                    <a:bodyPr/>
                    <a:lstStyle/>
                    <a:p>
                      <a:pPr marL="0" marR="0" algn="just">
                        <a:lnSpc>
                          <a:spcPct val="107000"/>
                        </a:lnSpc>
                        <a:spcBef>
                          <a:spcPts val="0"/>
                        </a:spcBef>
                        <a:spcAft>
                          <a:spcPts val="0"/>
                        </a:spcAft>
                      </a:pPr>
                      <a:r>
                        <a:rPr lang="en-US" sz="1600" dirty="0">
                          <a:latin typeface="Calibri"/>
                          <a:ea typeface="Calibri"/>
                          <a:cs typeface="Mangal"/>
                        </a:rPr>
                        <a:t>An internal audit is a check that is conducted at specific times.</a:t>
                      </a:r>
                    </a:p>
                  </a:txBody>
                  <a:tcPr marL="44562" marR="44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600" dirty="0">
                          <a:latin typeface="Calibri"/>
                          <a:ea typeface="Calibri"/>
                          <a:cs typeface="Mangal"/>
                        </a:rPr>
                        <a:t>Internal control is responsible for checks that are on-going to make sure operational efficiency and effectiveness are achieved through the control of risks.</a:t>
                      </a:r>
                    </a:p>
                  </a:txBody>
                  <a:tcPr marL="44562" marR="44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96189">
                <a:tc>
                  <a:txBody>
                    <a:bodyPr/>
                    <a:lstStyle/>
                    <a:p>
                      <a:pPr marL="0" marR="0" algn="just">
                        <a:lnSpc>
                          <a:spcPct val="107000"/>
                        </a:lnSpc>
                        <a:spcBef>
                          <a:spcPts val="0"/>
                        </a:spcBef>
                        <a:spcAft>
                          <a:spcPts val="0"/>
                        </a:spcAft>
                      </a:pPr>
                      <a:r>
                        <a:rPr lang="en-US" sz="1600" dirty="0">
                          <a:latin typeface="Calibri"/>
                          <a:ea typeface="Calibri"/>
                          <a:cs typeface="Mangal"/>
                        </a:rPr>
                        <a:t>Internal audit is only a primary part of the internal control system which is set up by the management to evaluate and report on the accounting and other controls in operation.</a:t>
                      </a:r>
                    </a:p>
                  </a:txBody>
                  <a:tcPr marL="44562" marR="44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600" dirty="0">
                          <a:latin typeface="Calibri"/>
                          <a:ea typeface="Calibri"/>
                          <a:cs typeface="Mangal"/>
                        </a:rPr>
                        <a:t>Internal control includes administrative controls e.g. safeguarding of assets, periodic physical verification etc.</a:t>
                      </a:r>
                    </a:p>
                  </a:txBody>
                  <a:tcPr marL="44562" marR="44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396189">
                <a:tc>
                  <a:txBody>
                    <a:bodyPr/>
                    <a:lstStyle/>
                    <a:p>
                      <a:pPr marL="0" marR="0" algn="just">
                        <a:lnSpc>
                          <a:spcPct val="107000"/>
                        </a:lnSpc>
                        <a:spcBef>
                          <a:spcPts val="0"/>
                        </a:spcBef>
                        <a:spcAft>
                          <a:spcPts val="0"/>
                        </a:spcAft>
                      </a:pPr>
                      <a:r>
                        <a:rPr lang="en-US" sz="1600">
                          <a:latin typeface="Calibri"/>
                          <a:ea typeface="Calibri"/>
                          <a:cs typeface="Mangal"/>
                        </a:rPr>
                        <a:t>Internal audit is a control device whose function is to examine and evaluate the adequacy of other controls.</a:t>
                      </a:r>
                    </a:p>
                  </a:txBody>
                  <a:tcPr marL="44562" marR="44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600" dirty="0">
                          <a:latin typeface="Calibri"/>
                          <a:ea typeface="Calibri"/>
                          <a:cs typeface="Mangal"/>
                        </a:rPr>
                        <a:t>Internal control is a control device who provides reasonable assurance about the achievement of an entity’s objectives with regard to reliability of accounting data, effectiveness and efficiency of operations etc.</a:t>
                      </a:r>
                    </a:p>
                  </a:txBody>
                  <a:tcPr marL="44562" marR="44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228600"/>
          <a:ext cx="8686800" cy="6400800"/>
        </p:xfrm>
        <a:graphic>
          <a:graphicData uri="http://schemas.openxmlformats.org/drawingml/2006/table">
            <a:tbl>
              <a:tblPr/>
              <a:tblGrid>
                <a:gridCol w="4079790">
                  <a:extLst>
                    <a:ext uri="{9D8B030D-6E8A-4147-A177-3AD203B41FA5}">
                      <a16:colId xmlns:a16="http://schemas.microsoft.com/office/drawing/2014/main" val="20000"/>
                    </a:ext>
                  </a:extLst>
                </a:gridCol>
                <a:gridCol w="4607010">
                  <a:extLst>
                    <a:ext uri="{9D8B030D-6E8A-4147-A177-3AD203B41FA5}">
                      <a16:colId xmlns:a16="http://schemas.microsoft.com/office/drawing/2014/main" val="20001"/>
                    </a:ext>
                  </a:extLst>
                </a:gridCol>
              </a:tblGrid>
              <a:tr h="504072">
                <a:tc>
                  <a:txBody>
                    <a:bodyPr/>
                    <a:lstStyle/>
                    <a:p>
                      <a:pPr marL="0" marR="0" algn="just">
                        <a:lnSpc>
                          <a:spcPct val="107000"/>
                        </a:lnSpc>
                        <a:spcBef>
                          <a:spcPts val="0"/>
                        </a:spcBef>
                        <a:spcAft>
                          <a:spcPts val="0"/>
                        </a:spcAft>
                      </a:pPr>
                      <a:r>
                        <a:rPr lang="en-US" sz="1600" b="1" dirty="0">
                          <a:latin typeface="Calibri"/>
                          <a:ea typeface="Calibri"/>
                          <a:cs typeface="Mangal"/>
                        </a:rPr>
                        <a:t>Internal Audit </a:t>
                      </a:r>
                      <a:endParaRPr lang="en-US" sz="1600" dirty="0">
                        <a:latin typeface="Calibri"/>
                        <a:ea typeface="Calibri"/>
                        <a:cs typeface="Mangal"/>
                      </a:endParaRP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600" b="1">
                          <a:latin typeface="Calibri"/>
                          <a:ea typeface="Calibri"/>
                          <a:cs typeface="Mangal"/>
                        </a:rPr>
                        <a:t>Internal Check</a:t>
                      </a:r>
                      <a:endParaRPr lang="en-US" sz="1600">
                        <a:latin typeface="Calibri"/>
                        <a:ea typeface="Calibri"/>
                        <a:cs typeface="Mangal"/>
                      </a:endParaRP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08326">
                <a:tc>
                  <a:txBody>
                    <a:bodyPr/>
                    <a:lstStyle/>
                    <a:p>
                      <a:pPr marL="0" marR="0" algn="just">
                        <a:lnSpc>
                          <a:spcPct val="107000"/>
                        </a:lnSpc>
                        <a:spcBef>
                          <a:spcPts val="0"/>
                        </a:spcBef>
                        <a:spcAft>
                          <a:spcPts val="0"/>
                        </a:spcAft>
                      </a:pPr>
                      <a:r>
                        <a:rPr lang="en-US" sz="1700" dirty="0">
                          <a:latin typeface="Calibri"/>
                          <a:ea typeface="Calibri"/>
                          <a:cs typeface="Mangal"/>
                        </a:rPr>
                        <a:t>Internal audit is an independent review of the operations and records of the </a:t>
                      </a:r>
                      <a:r>
                        <a:rPr lang="en-US" sz="1700" dirty="0" err="1">
                          <a:latin typeface="Calibri"/>
                          <a:ea typeface="Calibri"/>
                          <a:cs typeface="Mangal"/>
                        </a:rPr>
                        <a:t>organisation</a:t>
                      </a:r>
                      <a:r>
                        <a:rPr lang="en-US" sz="1700" dirty="0">
                          <a:latin typeface="Calibri"/>
                          <a:ea typeface="Calibri"/>
                          <a:cs typeface="Mangal"/>
                        </a:rPr>
                        <a:t> by specially appointed by auditing staff.</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700">
                          <a:latin typeface="Calibri"/>
                          <a:ea typeface="Calibri"/>
                          <a:cs typeface="Mangal"/>
                        </a:rPr>
                        <a:t>Internal check is a dependent system whereby the work of one person is automatically checked by another person.</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73606">
                <a:tc>
                  <a:txBody>
                    <a:bodyPr/>
                    <a:lstStyle/>
                    <a:p>
                      <a:pPr marL="0" marR="0" algn="just">
                        <a:lnSpc>
                          <a:spcPct val="107000"/>
                        </a:lnSpc>
                        <a:spcBef>
                          <a:spcPts val="0"/>
                        </a:spcBef>
                        <a:spcAft>
                          <a:spcPts val="0"/>
                        </a:spcAft>
                      </a:pPr>
                      <a:r>
                        <a:rPr lang="en-US" sz="1700" dirty="0">
                          <a:latin typeface="Calibri"/>
                          <a:ea typeface="Calibri"/>
                          <a:cs typeface="Mangal"/>
                        </a:rPr>
                        <a:t>Separate internal auditors are appointed to carry out the functions of the internal audit.</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700" dirty="0">
                          <a:latin typeface="Calibri"/>
                          <a:ea typeface="Calibri"/>
                          <a:cs typeface="Mangal"/>
                        </a:rPr>
                        <a:t>Internal check is an in build part of the system and no separate staffs are engaged to carry out internal check.</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10409">
                <a:tc>
                  <a:txBody>
                    <a:bodyPr/>
                    <a:lstStyle/>
                    <a:p>
                      <a:pPr marL="0" marR="0" algn="just">
                        <a:lnSpc>
                          <a:spcPct val="107000"/>
                        </a:lnSpc>
                        <a:spcBef>
                          <a:spcPts val="0"/>
                        </a:spcBef>
                        <a:spcAft>
                          <a:spcPts val="0"/>
                        </a:spcAft>
                      </a:pPr>
                      <a:r>
                        <a:rPr lang="en-US" sz="1700" dirty="0">
                          <a:latin typeface="Calibri"/>
                          <a:ea typeface="Calibri"/>
                          <a:cs typeface="Mangal"/>
                        </a:rPr>
                        <a:t>The objective of internal audit is to discover the errors and frauds in the </a:t>
                      </a:r>
                      <a:r>
                        <a:rPr lang="en-US" sz="1700" dirty="0" err="1">
                          <a:latin typeface="Calibri"/>
                          <a:ea typeface="Calibri"/>
                          <a:cs typeface="Mangal"/>
                        </a:rPr>
                        <a:t>organisation</a:t>
                      </a:r>
                      <a:r>
                        <a:rPr lang="en-US" sz="1700" dirty="0">
                          <a:latin typeface="Calibri"/>
                          <a:ea typeface="Calibri"/>
                          <a:cs typeface="Mangal"/>
                        </a:rPr>
                        <a:t>. Internal audit is mainly a detective function.</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700" dirty="0">
                          <a:latin typeface="Calibri"/>
                          <a:ea typeface="Calibri"/>
                          <a:cs typeface="Mangal"/>
                        </a:rPr>
                        <a:t>The objective of internal check is to minimize the errors and frauds in the various activities that are conducted in an </a:t>
                      </a:r>
                      <a:r>
                        <a:rPr lang="en-US" sz="1700" dirty="0" err="1">
                          <a:latin typeface="Calibri"/>
                          <a:ea typeface="Calibri"/>
                          <a:cs typeface="Mangal"/>
                        </a:rPr>
                        <a:t>organisation</a:t>
                      </a:r>
                      <a:r>
                        <a:rPr lang="en-US" sz="1700" dirty="0">
                          <a:latin typeface="Calibri"/>
                          <a:ea typeface="Calibri"/>
                          <a:cs typeface="Mangal"/>
                        </a:rPr>
                        <a:t>. It is mainly a preventive function.</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06245">
                <a:tc>
                  <a:txBody>
                    <a:bodyPr/>
                    <a:lstStyle/>
                    <a:p>
                      <a:pPr marL="0" marR="0" algn="just">
                        <a:lnSpc>
                          <a:spcPct val="107000"/>
                        </a:lnSpc>
                        <a:spcBef>
                          <a:spcPts val="0"/>
                        </a:spcBef>
                        <a:spcAft>
                          <a:spcPts val="0"/>
                        </a:spcAft>
                      </a:pPr>
                      <a:r>
                        <a:rPr lang="en-US" sz="1700" dirty="0">
                          <a:latin typeface="Calibri"/>
                          <a:ea typeface="Calibri"/>
                          <a:cs typeface="Mangal"/>
                        </a:rPr>
                        <a:t>In internal audit the work of the employee is checked after it is completed.</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700" dirty="0">
                          <a:latin typeface="Calibri"/>
                          <a:ea typeface="Calibri"/>
                          <a:cs typeface="Mangal"/>
                        </a:rPr>
                        <a:t>In internal check the checking is done while carrying out the work.</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4536">
                <a:tc>
                  <a:txBody>
                    <a:bodyPr/>
                    <a:lstStyle/>
                    <a:p>
                      <a:pPr marL="0" marR="0" algn="just">
                        <a:lnSpc>
                          <a:spcPct val="107000"/>
                        </a:lnSpc>
                        <a:spcBef>
                          <a:spcPts val="0"/>
                        </a:spcBef>
                        <a:spcAft>
                          <a:spcPts val="0"/>
                        </a:spcAft>
                      </a:pPr>
                      <a:r>
                        <a:rPr lang="en-US" sz="1700">
                          <a:latin typeface="Calibri"/>
                          <a:ea typeface="Calibri"/>
                          <a:cs typeface="Mangal"/>
                        </a:rPr>
                        <a:t>Its nature of check is subjective.</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700" dirty="0">
                          <a:latin typeface="Calibri"/>
                          <a:ea typeface="Calibri"/>
                          <a:cs typeface="Mangal"/>
                        </a:rPr>
                        <a:t>Its nature of check is objective.</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49070">
                <a:tc>
                  <a:txBody>
                    <a:bodyPr/>
                    <a:lstStyle/>
                    <a:p>
                      <a:pPr marL="0" marR="0" algn="just">
                        <a:lnSpc>
                          <a:spcPct val="107000"/>
                        </a:lnSpc>
                        <a:spcBef>
                          <a:spcPts val="0"/>
                        </a:spcBef>
                        <a:spcAft>
                          <a:spcPts val="0"/>
                        </a:spcAft>
                      </a:pPr>
                      <a:r>
                        <a:rPr lang="en-US" sz="1700">
                          <a:latin typeface="Calibri"/>
                          <a:ea typeface="Calibri"/>
                          <a:cs typeface="Mangal"/>
                        </a:rPr>
                        <a:t>Implementation of checking is done by internal auditor.</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700" dirty="0">
                          <a:latin typeface="Calibri"/>
                          <a:ea typeface="Calibri"/>
                          <a:cs typeface="Mangal"/>
                        </a:rPr>
                        <a:t>Implementation of check is automatic and continuous.</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24536">
                <a:tc>
                  <a:txBody>
                    <a:bodyPr/>
                    <a:lstStyle/>
                    <a:p>
                      <a:pPr marL="0" marR="0" algn="just">
                        <a:lnSpc>
                          <a:spcPct val="107000"/>
                        </a:lnSpc>
                        <a:spcBef>
                          <a:spcPts val="0"/>
                        </a:spcBef>
                        <a:spcAft>
                          <a:spcPts val="0"/>
                        </a:spcAft>
                      </a:pPr>
                      <a:r>
                        <a:rPr lang="en-US" sz="1700">
                          <a:latin typeface="Calibri"/>
                          <a:ea typeface="Calibri"/>
                          <a:cs typeface="Mangal"/>
                        </a:rPr>
                        <a:t>There is a scope for suggestions.</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700" dirty="0">
                          <a:latin typeface="Calibri"/>
                          <a:ea typeface="Calibri"/>
                          <a:cs typeface="Mangal"/>
                        </a:rPr>
                        <a:t>There is no scope for suggestions.</a:t>
                      </a:r>
                    </a:p>
                  </a:txBody>
                  <a:tcPr marL="49305" marR="49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BF078-4AFF-495A-A2F4-B649A6F75009}"/>
              </a:ext>
            </a:extLst>
          </p:cNvPr>
          <p:cNvSpPr>
            <a:spLocks noGrp="1"/>
          </p:cNvSpPr>
          <p:nvPr>
            <p:ph type="title"/>
          </p:nvPr>
        </p:nvSpPr>
        <p:spPr/>
        <p:txBody>
          <a:bodyPr/>
          <a:lstStyle/>
          <a:p>
            <a:r>
              <a:rPr lang="en-IN" dirty="0"/>
              <a:t>Inventory Control</a:t>
            </a:r>
          </a:p>
        </p:txBody>
      </p:sp>
      <p:sp>
        <p:nvSpPr>
          <p:cNvPr id="3" name="Content Placeholder 2">
            <a:extLst>
              <a:ext uri="{FF2B5EF4-FFF2-40B4-BE49-F238E27FC236}">
                <a16:creationId xmlns:a16="http://schemas.microsoft.com/office/drawing/2014/main" id="{3B61C250-002C-4CCD-AE77-9DA189059022}"/>
              </a:ext>
            </a:extLst>
          </p:cNvPr>
          <p:cNvSpPr>
            <a:spLocks noGrp="1"/>
          </p:cNvSpPr>
          <p:nvPr>
            <p:ph idx="1"/>
          </p:nvPr>
        </p:nvSpPr>
        <p:spPr/>
        <p:txBody>
          <a:bodyPr/>
          <a:lstStyle/>
          <a:p>
            <a:r>
              <a:rPr lang="en-IN" dirty="0"/>
              <a:t>Objectives</a:t>
            </a:r>
          </a:p>
          <a:p>
            <a:pPr lvl="1"/>
            <a:r>
              <a:rPr lang="en-US" dirty="0"/>
              <a:t>Avoidance of out of stock danger</a:t>
            </a:r>
            <a:endParaRPr lang="en-IN" dirty="0"/>
          </a:p>
          <a:p>
            <a:pPr lvl="1"/>
            <a:r>
              <a:rPr lang="en-US" dirty="0"/>
              <a:t>Service to consumers</a:t>
            </a:r>
            <a:endParaRPr lang="en-IN" dirty="0"/>
          </a:p>
          <a:p>
            <a:pPr lvl="1"/>
            <a:r>
              <a:rPr lang="en-US"/>
              <a:t>Economy </a:t>
            </a:r>
            <a:r>
              <a:rPr lang="en-US" dirty="0"/>
              <a:t>in purchasing</a:t>
            </a:r>
            <a:endParaRPr lang="en-IN" dirty="0"/>
          </a:p>
          <a:p>
            <a:pPr lvl="1"/>
            <a:r>
              <a:rPr lang="en-US" dirty="0"/>
              <a:t>Information about the inventory</a:t>
            </a:r>
            <a:endParaRPr lang="en-IN" dirty="0"/>
          </a:p>
          <a:p>
            <a:pPr marL="0" indent="0">
              <a:buNone/>
            </a:pPr>
            <a:endParaRPr lang="en-IN" dirty="0"/>
          </a:p>
        </p:txBody>
      </p:sp>
    </p:spTree>
    <p:extLst>
      <p:ext uri="{BB962C8B-B14F-4D97-AF65-F5344CB8AC3E}">
        <p14:creationId xmlns:p14="http://schemas.microsoft.com/office/powerpoint/2010/main" val="2430685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5EBBE-6BDE-4563-BA82-115298A182DC}"/>
              </a:ext>
            </a:extLst>
          </p:cNvPr>
          <p:cNvSpPr>
            <a:spLocks noGrp="1"/>
          </p:cNvSpPr>
          <p:nvPr>
            <p:ph type="title"/>
          </p:nvPr>
        </p:nvSpPr>
        <p:spPr>
          <a:xfrm>
            <a:off x="457200" y="228600"/>
            <a:ext cx="8229600" cy="487362"/>
          </a:xfrm>
        </p:spPr>
        <p:txBody>
          <a:bodyPr>
            <a:normAutofit fontScale="90000"/>
          </a:bodyPr>
          <a:lstStyle/>
          <a:p>
            <a:r>
              <a:rPr lang="en-IN" dirty="0"/>
              <a:t>Evaluation of inventory control</a:t>
            </a:r>
          </a:p>
        </p:txBody>
      </p:sp>
      <p:sp>
        <p:nvSpPr>
          <p:cNvPr id="3" name="Content Placeholder 2">
            <a:extLst>
              <a:ext uri="{FF2B5EF4-FFF2-40B4-BE49-F238E27FC236}">
                <a16:creationId xmlns:a16="http://schemas.microsoft.com/office/drawing/2014/main" id="{9F4543A3-1B65-48CD-8BB3-3890EA2AD279}"/>
              </a:ext>
            </a:extLst>
          </p:cNvPr>
          <p:cNvSpPr>
            <a:spLocks noGrp="1"/>
          </p:cNvSpPr>
          <p:nvPr>
            <p:ph idx="1"/>
          </p:nvPr>
        </p:nvSpPr>
        <p:spPr>
          <a:xfrm>
            <a:off x="76200" y="838200"/>
            <a:ext cx="8991600" cy="5867400"/>
          </a:xfrm>
        </p:spPr>
        <p:txBody>
          <a:bodyPr>
            <a:normAutofit/>
          </a:bodyPr>
          <a:lstStyle/>
          <a:p>
            <a:pPr lvl="0">
              <a:lnSpc>
                <a:spcPct val="150000"/>
              </a:lnSpc>
            </a:pPr>
            <a:r>
              <a:rPr lang="en-US" sz="1800" dirty="0"/>
              <a:t>He should check whether the inventory is properly stored and protected from getting deteriorated.</a:t>
            </a:r>
            <a:endParaRPr lang="en-IN" sz="1800" dirty="0"/>
          </a:p>
          <a:p>
            <a:pPr lvl="0">
              <a:lnSpc>
                <a:spcPct val="150000"/>
              </a:lnSpc>
            </a:pPr>
            <a:r>
              <a:rPr lang="en-US" sz="1800" dirty="0"/>
              <a:t>Auditor should check whether material has been issued from stores only on valid requisition.</a:t>
            </a:r>
            <a:endParaRPr lang="en-IN" sz="1800" dirty="0"/>
          </a:p>
          <a:p>
            <a:pPr lvl="0">
              <a:lnSpc>
                <a:spcPct val="150000"/>
              </a:lnSpc>
            </a:pPr>
            <a:r>
              <a:rPr lang="en-US" sz="1800" dirty="0"/>
              <a:t>He should also confirm the authorized person to sign the requisition.</a:t>
            </a:r>
            <a:endParaRPr lang="en-IN" sz="1800" dirty="0"/>
          </a:p>
          <a:p>
            <a:pPr lvl="0">
              <a:lnSpc>
                <a:spcPct val="150000"/>
              </a:lnSpc>
            </a:pPr>
            <a:r>
              <a:rPr lang="en-US" sz="1800" dirty="0"/>
              <a:t>Auditor should check the records maintained at stores location.</a:t>
            </a:r>
            <a:endParaRPr lang="en-IN" sz="1800" dirty="0"/>
          </a:p>
          <a:p>
            <a:pPr lvl="0">
              <a:lnSpc>
                <a:spcPct val="150000"/>
              </a:lnSpc>
            </a:pPr>
            <a:r>
              <a:rPr lang="en-US" sz="1800" dirty="0"/>
              <a:t>He should check whether continuous stock records have been maintained for raw materials, consumable stores, finished goods and stocks held on behalf of third parties.</a:t>
            </a:r>
            <a:endParaRPr lang="en-IN" sz="1800" dirty="0"/>
          </a:p>
          <a:p>
            <a:pPr lvl="0">
              <a:lnSpc>
                <a:spcPct val="150000"/>
              </a:lnSpc>
            </a:pPr>
            <a:r>
              <a:rPr lang="en-US" sz="1800" dirty="0"/>
              <a:t>Auditor has to check whether records are maintained as per quantity, or as per value or both in quantity and value.</a:t>
            </a:r>
            <a:endParaRPr lang="en-IN" sz="1800" dirty="0"/>
          </a:p>
          <a:p>
            <a:pPr lvl="0">
              <a:lnSpc>
                <a:spcPct val="150000"/>
              </a:lnSpc>
            </a:pPr>
            <a:r>
              <a:rPr lang="en-US" sz="1800" dirty="0"/>
              <a:t>Auditor should check whether separate records are maintained for each category of raw materials.</a:t>
            </a:r>
            <a:endParaRPr lang="en-IN" sz="1800" dirty="0"/>
          </a:p>
          <a:p>
            <a:pPr lvl="0">
              <a:lnSpc>
                <a:spcPct val="150000"/>
              </a:lnSpc>
            </a:pPr>
            <a:r>
              <a:rPr lang="en-US" sz="1800" dirty="0"/>
              <a:t>He should confirm that the cost accounting system is fully integrated with financial records.</a:t>
            </a:r>
            <a:endParaRPr lang="en-IN" sz="1800" dirty="0"/>
          </a:p>
          <a:p>
            <a:pPr marL="0" indent="0">
              <a:lnSpc>
                <a:spcPct val="150000"/>
              </a:lnSpc>
              <a:buNone/>
            </a:pPr>
            <a:endParaRPr lang="en-IN" sz="1800" dirty="0"/>
          </a:p>
        </p:txBody>
      </p:sp>
    </p:spTree>
    <p:extLst>
      <p:ext uri="{BB962C8B-B14F-4D97-AF65-F5344CB8AC3E}">
        <p14:creationId xmlns:p14="http://schemas.microsoft.com/office/powerpoint/2010/main" val="4246280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89071-1071-4673-B730-4377ADFD5773}"/>
              </a:ext>
            </a:extLst>
          </p:cNvPr>
          <p:cNvSpPr>
            <a:spLocks noGrp="1"/>
          </p:cNvSpPr>
          <p:nvPr>
            <p:ph type="title"/>
          </p:nvPr>
        </p:nvSpPr>
        <p:spPr/>
        <p:txBody>
          <a:bodyPr/>
          <a:lstStyle/>
          <a:p>
            <a:r>
              <a:rPr lang="en-IN" dirty="0" err="1"/>
              <a:t>Budgetory</a:t>
            </a:r>
            <a:r>
              <a:rPr lang="en-IN" dirty="0"/>
              <a:t> Control</a:t>
            </a:r>
          </a:p>
        </p:txBody>
      </p:sp>
      <p:sp>
        <p:nvSpPr>
          <p:cNvPr id="3" name="Content Placeholder 2">
            <a:extLst>
              <a:ext uri="{FF2B5EF4-FFF2-40B4-BE49-F238E27FC236}">
                <a16:creationId xmlns:a16="http://schemas.microsoft.com/office/drawing/2014/main" id="{B1D2D06B-D940-4D17-BFA3-C4330F0047A1}"/>
              </a:ext>
            </a:extLst>
          </p:cNvPr>
          <p:cNvSpPr>
            <a:spLocks noGrp="1"/>
          </p:cNvSpPr>
          <p:nvPr>
            <p:ph idx="1"/>
          </p:nvPr>
        </p:nvSpPr>
        <p:spPr/>
        <p:txBody>
          <a:bodyPr/>
          <a:lstStyle/>
          <a:p>
            <a:r>
              <a:rPr lang="en-US" dirty="0"/>
              <a:t>Budgetary control was defined can be defined as the establishment of budgets relating to the responsibilities of the executives to the requirements of a policy and a continuous comparison of the actual result’s with the budgeted result so as to provide a basis of revision of the activities.</a:t>
            </a:r>
            <a:endParaRPr lang="en-IN" dirty="0"/>
          </a:p>
        </p:txBody>
      </p:sp>
    </p:spTree>
    <p:extLst>
      <p:ext uri="{BB962C8B-B14F-4D97-AF65-F5344CB8AC3E}">
        <p14:creationId xmlns:p14="http://schemas.microsoft.com/office/powerpoint/2010/main" val="2381087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F5447-560B-43FC-992B-C2422713D3EA}"/>
              </a:ext>
            </a:extLst>
          </p:cNvPr>
          <p:cNvSpPr>
            <a:spLocks noGrp="1"/>
          </p:cNvSpPr>
          <p:nvPr>
            <p:ph type="title"/>
          </p:nvPr>
        </p:nvSpPr>
        <p:spPr/>
        <p:txBody>
          <a:bodyPr/>
          <a:lstStyle/>
          <a:p>
            <a:r>
              <a:rPr lang="en-IN" dirty="0"/>
              <a:t>Objectives of </a:t>
            </a:r>
            <a:r>
              <a:rPr lang="en-IN" dirty="0" err="1"/>
              <a:t>Budgetory</a:t>
            </a:r>
            <a:r>
              <a:rPr lang="en-IN" dirty="0"/>
              <a:t> Control</a:t>
            </a:r>
          </a:p>
        </p:txBody>
      </p:sp>
      <p:sp>
        <p:nvSpPr>
          <p:cNvPr id="3" name="Content Placeholder 2">
            <a:extLst>
              <a:ext uri="{FF2B5EF4-FFF2-40B4-BE49-F238E27FC236}">
                <a16:creationId xmlns:a16="http://schemas.microsoft.com/office/drawing/2014/main" id="{3B22ECD5-9AB4-411F-B800-BF3B74FB4B65}"/>
              </a:ext>
            </a:extLst>
          </p:cNvPr>
          <p:cNvSpPr>
            <a:spLocks noGrp="1"/>
          </p:cNvSpPr>
          <p:nvPr>
            <p:ph idx="1"/>
          </p:nvPr>
        </p:nvSpPr>
        <p:spPr/>
        <p:txBody>
          <a:bodyPr/>
          <a:lstStyle/>
          <a:p>
            <a:r>
              <a:rPr lang="en-US" dirty="0"/>
              <a:t>To plan</a:t>
            </a:r>
            <a:endParaRPr lang="en-IN" dirty="0"/>
          </a:p>
          <a:p>
            <a:r>
              <a:rPr lang="en-US" dirty="0"/>
              <a:t>To coordinate</a:t>
            </a:r>
            <a:endParaRPr lang="en-IN" dirty="0"/>
          </a:p>
          <a:p>
            <a:r>
              <a:rPr lang="en-US" dirty="0"/>
              <a:t>To communicate</a:t>
            </a:r>
            <a:endParaRPr lang="en-IN" dirty="0"/>
          </a:p>
          <a:p>
            <a:r>
              <a:rPr lang="en-US" dirty="0"/>
              <a:t>To control</a:t>
            </a:r>
            <a:endParaRPr lang="en-IN" dirty="0"/>
          </a:p>
        </p:txBody>
      </p:sp>
    </p:spTree>
    <p:extLst>
      <p:ext uri="{BB962C8B-B14F-4D97-AF65-F5344CB8AC3E}">
        <p14:creationId xmlns:p14="http://schemas.microsoft.com/office/powerpoint/2010/main" val="2568169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C5260-97F7-4F14-BB44-7948B66DEED2}"/>
              </a:ext>
            </a:extLst>
          </p:cNvPr>
          <p:cNvSpPr>
            <a:spLocks noGrp="1"/>
          </p:cNvSpPr>
          <p:nvPr>
            <p:ph type="title"/>
          </p:nvPr>
        </p:nvSpPr>
        <p:spPr>
          <a:xfrm>
            <a:off x="457200" y="122238"/>
            <a:ext cx="8229600" cy="639762"/>
          </a:xfrm>
        </p:spPr>
        <p:txBody>
          <a:bodyPr>
            <a:normAutofit fontScale="90000"/>
          </a:bodyPr>
          <a:lstStyle/>
          <a:p>
            <a:r>
              <a:rPr lang="en-IN" dirty="0"/>
              <a:t>Evaluation of </a:t>
            </a:r>
            <a:r>
              <a:rPr lang="en-IN" dirty="0" err="1"/>
              <a:t>Budgetory</a:t>
            </a:r>
            <a:r>
              <a:rPr lang="en-IN" dirty="0"/>
              <a:t> Control</a:t>
            </a:r>
          </a:p>
        </p:txBody>
      </p:sp>
      <p:sp>
        <p:nvSpPr>
          <p:cNvPr id="3" name="Content Placeholder 2">
            <a:extLst>
              <a:ext uri="{FF2B5EF4-FFF2-40B4-BE49-F238E27FC236}">
                <a16:creationId xmlns:a16="http://schemas.microsoft.com/office/drawing/2014/main" id="{3FCF9ADE-A4CE-4FAB-952B-04FB2F20A678}"/>
              </a:ext>
            </a:extLst>
          </p:cNvPr>
          <p:cNvSpPr>
            <a:spLocks noGrp="1"/>
          </p:cNvSpPr>
          <p:nvPr>
            <p:ph idx="1"/>
          </p:nvPr>
        </p:nvSpPr>
        <p:spPr>
          <a:xfrm>
            <a:off x="76200" y="914400"/>
            <a:ext cx="8915400" cy="5821362"/>
          </a:xfrm>
        </p:spPr>
        <p:txBody>
          <a:bodyPr>
            <a:normAutofit fontScale="92500" lnSpcReduction="10000"/>
          </a:bodyPr>
          <a:lstStyle/>
          <a:p>
            <a:pPr lvl="0">
              <a:lnSpc>
                <a:spcPct val="150000"/>
              </a:lnSpc>
            </a:pPr>
            <a:r>
              <a:rPr lang="en-US" sz="1800" dirty="0"/>
              <a:t>Whether the budgetary control system is serving any useful purpose.</a:t>
            </a:r>
            <a:endParaRPr lang="en-IN" sz="1800" dirty="0"/>
          </a:p>
          <a:p>
            <a:pPr lvl="0">
              <a:lnSpc>
                <a:spcPct val="150000"/>
              </a:lnSpc>
            </a:pPr>
            <a:r>
              <a:rPr lang="en-US" sz="1800" dirty="0"/>
              <a:t>Whether the standards are set in consultation with those who are responsible for their fulfillment.</a:t>
            </a:r>
            <a:endParaRPr lang="en-IN" sz="1800" dirty="0"/>
          </a:p>
          <a:p>
            <a:pPr lvl="0">
              <a:lnSpc>
                <a:spcPct val="150000"/>
              </a:lnSpc>
            </a:pPr>
            <a:r>
              <a:rPr lang="en-US" sz="1800" dirty="0"/>
              <a:t>Whether the budgetary control systems is used for the purpose of price quotation or is only used as an internal control device.</a:t>
            </a:r>
            <a:endParaRPr lang="en-IN" sz="1800" dirty="0"/>
          </a:p>
          <a:p>
            <a:pPr lvl="0">
              <a:lnSpc>
                <a:spcPct val="150000"/>
              </a:lnSpc>
            </a:pPr>
            <a:r>
              <a:rPr lang="en-US" sz="1800" dirty="0"/>
              <a:t>Whether flexibility is provided in the budgets.</a:t>
            </a:r>
            <a:endParaRPr lang="en-IN" sz="1800" dirty="0"/>
          </a:p>
          <a:p>
            <a:pPr lvl="0">
              <a:lnSpc>
                <a:spcPct val="150000"/>
              </a:lnSpc>
            </a:pPr>
            <a:r>
              <a:rPr lang="en-US" sz="1800" dirty="0"/>
              <a:t>Whether the budgets proposals are periodically reviewed.</a:t>
            </a:r>
            <a:endParaRPr lang="en-IN" sz="1800" dirty="0"/>
          </a:p>
          <a:p>
            <a:pPr lvl="0">
              <a:lnSpc>
                <a:spcPct val="150000"/>
              </a:lnSpc>
            </a:pPr>
            <a:r>
              <a:rPr lang="en-US" sz="1800" dirty="0"/>
              <a:t>Whether the budgeted figures are compared with actual in order to ascertain the variance.</a:t>
            </a:r>
            <a:endParaRPr lang="en-IN" sz="1800" dirty="0"/>
          </a:p>
          <a:p>
            <a:pPr lvl="0">
              <a:lnSpc>
                <a:spcPct val="150000"/>
              </a:lnSpc>
            </a:pPr>
            <a:r>
              <a:rPr lang="en-US" sz="1800" dirty="0"/>
              <a:t>Whether variances reports are timely prepared and corrective action are taken by the management in order to improve the planned result to avoid the negative variance in the future.</a:t>
            </a:r>
            <a:endParaRPr lang="en-IN" sz="1800" dirty="0"/>
          </a:p>
          <a:p>
            <a:pPr lvl="0">
              <a:lnSpc>
                <a:spcPct val="150000"/>
              </a:lnSpc>
            </a:pPr>
            <a:r>
              <a:rPr lang="en-US" sz="1800" dirty="0"/>
              <a:t>Whether the purpose of the budgetary control system is clear to all the levels management.</a:t>
            </a:r>
            <a:endParaRPr lang="en-IN" sz="1800" dirty="0"/>
          </a:p>
          <a:p>
            <a:pPr lvl="0">
              <a:lnSpc>
                <a:spcPct val="150000"/>
              </a:lnSpc>
            </a:pPr>
            <a:r>
              <a:rPr lang="en-US" sz="1800" dirty="0"/>
              <a:t>Whether budgets are prepared by taking the previous years budgets as a base year or zero base.</a:t>
            </a:r>
            <a:endParaRPr lang="en-IN" sz="1800" dirty="0"/>
          </a:p>
        </p:txBody>
      </p:sp>
    </p:spTree>
    <p:extLst>
      <p:ext uri="{BB962C8B-B14F-4D97-AF65-F5344CB8AC3E}">
        <p14:creationId xmlns:p14="http://schemas.microsoft.com/office/powerpoint/2010/main" val="1719891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1600</Words>
  <Application>Microsoft Office PowerPoint</Application>
  <PresentationFormat>On-screen Show (4:3)</PresentationFormat>
  <Paragraphs>112</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Evaluation of internal control</vt:lpstr>
      <vt:lpstr>Contd…</vt:lpstr>
      <vt:lpstr>PowerPoint Presentation</vt:lpstr>
      <vt:lpstr>PowerPoint Presentation</vt:lpstr>
      <vt:lpstr>Inventory Control</vt:lpstr>
      <vt:lpstr>Evaluation of inventory control</vt:lpstr>
      <vt:lpstr>Budgetory Control</vt:lpstr>
      <vt:lpstr>Objectives of Budgetory Control</vt:lpstr>
      <vt:lpstr>Evaluation of Budgetory Control</vt:lpstr>
      <vt:lpstr>Management Information System (MIS) </vt:lpstr>
      <vt:lpstr>Evaluation of Management Information System </vt:lpstr>
      <vt:lpstr>Evaluation of Management Information System</vt:lpstr>
      <vt:lpstr>Evaluation of Management Information System</vt:lpstr>
      <vt:lpstr>Capacity Utilisation</vt:lpstr>
      <vt:lpstr>Evaluation of Capacity Utilisation</vt:lpstr>
      <vt:lpstr>Statistical sampling</vt:lpstr>
      <vt:lpstr>Judgemental Sampling</vt:lpstr>
      <vt:lpstr>Assessment of the adequacy of the Internal Audit Function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inventory control</dc:title>
  <dc:creator>a</dc:creator>
  <cp:lastModifiedBy>Caculo college</cp:lastModifiedBy>
  <cp:revision>17</cp:revision>
  <dcterms:created xsi:type="dcterms:W3CDTF">2019-02-03T13:50:57Z</dcterms:created>
  <dcterms:modified xsi:type="dcterms:W3CDTF">2019-02-28T03:37:03Z</dcterms:modified>
</cp:coreProperties>
</file>