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31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7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2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03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6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3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6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9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08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69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loan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market provides long term loans to corporate sector for various purposes such as expansion, modernization and diversification of business activities.</a:t>
            </a:r>
          </a:p>
          <a:p>
            <a:r>
              <a:rPr lang="en-US" dirty="0" smtClean="0"/>
              <a:t>Commercial banks and financial institutions play an important role in this </a:t>
            </a:r>
            <a:r>
              <a:rPr lang="en-US" smtClean="0"/>
              <a:t>long term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96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market is an organized market for meeting long term financial needs of business enterprises. </a:t>
            </a:r>
          </a:p>
          <a:p>
            <a:r>
              <a:rPr lang="en-US" dirty="0" smtClean="0"/>
              <a:t>It is market for long term funds.</a:t>
            </a:r>
          </a:p>
          <a:p>
            <a:r>
              <a:rPr lang="en-US" dirty="0" smtClean="0"/>
              <a:t>It is for pooling the financial resources and making them available to individuals, business enterprises and government.</a:t>
            </a:r>
          </a:p>
          <a:p>
            <a:r>
              <a:rPr lang="en-US" dirty="0" smtClean="0"/>
              <a:t>The borrowers of money who demand funds and lenders of money who supply funds are also called </a:t>
            </a:r>
            <a:r>
              <a:rPr lang="en-US" b="1" dirty="0" smtClean="0"/>
              <a:t>“ Players in the capital market”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4480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capital market has three important components</a:t>
            </a:r>
          </a:p>
          <a:p>
            <a:r>
              <a:rPr lang="en-US" dirty="0" smtClean="0"/>
              <a:t>The suppliers of loanable funds, the borrowers and the intermediaries.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9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/>
              <a:t>C</a:t>
            </a:r>
            <a:r>
              <a:rPr lang="en-US" dirty="0" smtClean="0"/>
              <a:t>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80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Gilt edged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Gilt edged securities also called as Government Securities.</a:t>
            </a:r>
          </a:p>
          <a:p>
            <a:r>
              <a:rPr lang="en-US" dirty="0" smtClean="0"/>
              <a:t>This market deals with securities (bonds and credit notes) of central government, state government and financial institutions such as IFCI, IDBI, SFC, SIDC etc.</a:t>
            </a:r>
          </a:p>
          <a:p>
            <a:r>
              <a:rPr lang="en-US" dirty="0" smtClean="0"/>
              <a:t>Gilt securities are fully secured and are issued for different maturity periods but returns is low as compared to returns on industrial securities.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4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banks and institutional investors  are the major investors.</a:t>
            </a:r>
          </a:p>
          <a:p>
            <a:r>
              <a:rPr lang="en-US" dirty="0" smtClean="0"/>
              <a:t>These buyers hold the securities till maturity and normally there is little scope for further transactions in such securities.</a:t>
            </a:r>
          </a:p>
          <a:p>
            <a:r>
              <a:rPr lang="en-US" dirty="0" smtClean="0"/>
              <a:t>Government securities are sold through the public debt office  of the RBI while treasury bills are sold through auctions.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89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Corporate/ Industries Securities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name indicates, corporate securities market is concerned with buying and selling of corporate securities such as equity shares and preference shares, debentures and bonds.</a:t>
            </a:r>
          </a:p>
          <a:p>
            <a:r>
              <a:rPr lang="en-US" dirty="0" smtClean="0"/>
              <a:t>This corporate or industrial market includes </a:t>
            </a:r>
            <a:r>
              <a:rPr lang="en-US" b="1" dirty="0" smtClean="0"/>
              <a:t>Primary and Secondary market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632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market/ New issue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deals with raising of fresh capital by companies through various corporate securities such as shares, debentures and so no.</a:t>
            </a:r>
          </a:p>
          <a:p>
            <a:r>
              <a:rPr lang="en-US" dirty="0" smtClean="0"/>
              <a:t>There are two parties in the new issue market.</a:t>
            </a:r>
          </a:p>
          <a:p>
            <a:r>
              <a:rPr lang="en-US" dirty="0" smtClean="0"/>
              <a:t>Companies issuing new securities and individuals and institutional investors.</a:t>
            </a:r>
          </a:p>
          <a:p>
            <a:r>
              <a:rPr lang="en-US" dirty="0" smtClean="0"/>
              <a:t>Intermediaries such as stock brokers and investment trusts brings the companies and investors closure for </a:t>
            </a:r>
            <a:r>
              <a:rPr lang="en-US" dirty="0" err="1" smtClean="0"/>
              <a:t>interection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90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engaged in buying and selling securities which are second hand securities.</a:t>
            </a:r>
          </a:p>
          <a:p>
            <a:r>
              <a:rPr lang="en-US" dirty="0" smtClean="0"/>
              <a:t>This means the securities which are already passed through the new issue market are traded in the secondary market.</a:t>
            </a:r>
          </a:p>
          <a:p>
            <a:r>
              <a:rPr lang="en-US" dirty="0" smtClean="0"/>
              <a:t>Secondary market provides liquidity and possibility of capital appreciation benefit to investors.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92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loan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market provides term loans to corporate sector for various purposes such as expansion, modernization and diversification of business activities.</a:t>
            </a:r>
          </a:p>
          <a:p>
            <a:r>
              <a:rPr lang="en-US" dirty="0" smtClean="0"/>
              <a:t>Commercial banks and financial institutions play an important role in this long term loans market.</a:t>
            </a:r>
          </a:p>
          <a:p>
            <a:r>
              <a:rPr lang="en-US" dirty="0" smtClean="0"/>
              <a:t>E.g. Term loan, Mortgage market and Financial guarantees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7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(A) FINANCIAL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financial system of any country covers within its fold the financial markets and financial institutions.</a:t>
            </a:r>
          </a:p>
          <a:p>
            <a:r>
              <a:rPr lang="en-US" dirty="0" smtClean="0"/>
              <a:t>In India, we have treasury bills market, call money market, industrial securities market, foreign exchange market, gilt-edged securities market and so on.</a:t>
            </a:r>
          </a:p>
          <a:p>
            <a:r>
              <a:rPr lang="en-US" dirty="0" smtClean="0"/>
              <a:t>There is no specific place or location to indicate a financial market.</a:t>
            </a:r>
          </a:p>
          <a:p>
            <a:r>
              <a:rPr lang="en-US" dirty="0" smtClean="0"/>
              <a:t>It exists at a place where financial transactions are wide spread within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02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 exchange is one important constituent of capital market.</a:t>
            </a:r>
          </a:p>
          <a:p>
            <a:r>
              <a:rPr lang="en-US" dirty="0" smtClean="0"/>
              <a:t>Stock market is an </a:t>
            </a:r>
            <a:r>
              <a:rPr lang="en-US" dirty="0" err="1" smtClean="0"/>
              <a:t>organised</a:t>
            </a:r>
            <a:r>
              <a:rPr lang="en-US" dirty="0" smtClean="0"/>
              <a:t> market for buying and selling securities.</a:t>
            </a:r>
          </a:p>
          <a:p>
            <a:r>
              <a:rPr lang="en-US" dirty="0" smtClean="0"/>
              <a:t>Here securities are purchased and sold out as per certain well defined rules and regulations.</a:t>
            </a:r>
          </a:p>
          <a:p>
            <a:r>
              <a:rPr lang="en-US" dirty="0" smtClean="0"/>
              <a:t>Stock exchange is a place where stocks and shares and other long term securities are bought and sold.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5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096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934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025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75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continues and regular market for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exchange provides a ready and continues market for purchase and sale of securities.</a:t>
            </a:r>
          </a:p>
          <a:p>
            <a:r>
              <a:rPr lang="en-US" dirty="0" smtClean="0"/>
              <a:t>It also ensures stability in prices of securities.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1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Facilitates evaluation of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exchange is useful for the evaluation of industrial securities.</a:t>
            </a:r>
          </a:p>
          <a:p>
            <a:r>
              <a:rPr lang="en-US" dirty="0" smtClean="0"/>
              <a:t>This enables investors to know the true worth of their holdings at any time.</a:t>
            </a:r>
          </a:p>
          <a:p>
            <a:r>
              <a:rPr lang="en-US" dirty="0" smtClean="0"/>
              <a:t>Comparison of companies in the same industry is possible through stock exchange </a:t>
            </a:r>
            <a:r>
              <a:rPr lang="en-US" dirty="0" err="1" smtClean="0"/>
              <a:t>quatations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66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 capital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exchange accelerate the process of capital formation.</a:t>
            </a:r>
          </a:p>
          <a:p>
            <a:r>
              <a:rPr lang="en-US" dirty="0" smtClean="0"/>
              <a:t>It creates the habit of saving, investing and risk-taking among the investing class and converts their savings into profitable investment.</a:t>
            </a:r>
          </a:p>
          <a:p>
            <a:r>
              <a:rPr lang="en-US" dirty="0" smtClean="0"/>
              <a:t>It acts as an instrument of capital 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05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safety and security in dealing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exchange provides safety, security and equity in dealings as transactions are conducted as per well defined rules and regulations.</a:t>
            </a:r>
          </a:p>
          <a:p>
            <a:r>
              <a:rPr lang="en-US" dirty="0" smtClean="0"/>
              <a:t>Fraudulent practices are also checked 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25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Regulates company managements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Listed companies have to comply with the rules and regulations of concerned stock exchange and</a:t>
            </a:r>
          </a:p>
          <a:p>
            <a:r>
              <a:rPr lang="en-US" dirty="0" smtClean="0"/>
              <a:t>Work under the vigilance of stock exchange authorities.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68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Facilitates public borrowings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exchange serves as a platform for marketing government securities.</a:t>
            </a:r>
          </a:p>
          <a:p>
            <a:r>
              <a:rPr lang="en-US" dirty="0" smtClean="0"/>
              <a:t>It enables the government to raise public debt easily and quickly.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0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Financial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0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Serves as economic barometer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exchange indicates the state of health of companies and the national economy.</a:t>
            </a:r>
          </a:p>
          <a:p>
            <a:r>
              <a:rPr lang="en-US" dirty="0" smtClean="0"/>
              <a:t>It acts as a barometer of the economic situation.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20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 exchange facilitates bank 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 easily know the prices of quoted securities.</a:t>
            </a:r>
          </a:p>
          <a:p>
            <a:r>
              <a:rPr lang="en-US" dirty="0" smtClean="0"/>
              <a:t>They offer loans to customers against corporate securities.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69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of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Listing of securities is one useful services offered by stock exchanges to investors and borrowing companies.</a:t>
            </a:r>
          </a:p>
          <a:p>
            <a:r>
              <a:rPr lang="en-US" dirty="0" smtClean="0"/>
              <a:t>The company whose securities are included in the official list is called a listed company.</a:t>
            </a:r>
          </a:p>
          <a:p>
            <a:r>
              <a:rPr lang="en-US" dirty="0" smtClean="0"/>
              <a:t>Securities become eligible for trading only through listing.</a:t>
            </a:r>
          </a:p>
          <a:p>
            <a:r>
              <a:rPr lang="en-US" dirty="0" smtClean="0"/>
              <a:t>For listing, a company has to apply to the stock exchange authorities with necessary documents and fees.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0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Listing is not compulsory in India but it gives prestige to the company.</a:t>
            </a:r>
          </a:p>
          <a:p>
            <a:r>
              <a:rPr lang="en-US" dirty="0" smtClean="0"/>
              <a:t>Listing is compulsory to those companies which intend to offer securities to the public for subscription by issuing prospectus.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26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listing of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Widens market</a:t>
            </a:r>
          </a:p>
          <a:p>
            <a:r>
              <a:rPr lang="en-US" dirty="0" smtClean="0"/>
              <a:t>Easy marketability</a:t>
            </a:r>
          </a:p>
          <a:p>
            <a:r>
              <a:rPr lang="en-US" dirty="0" smtClean="0"/>
              <a:t>Easy publicity</a:t>
            </a:r>
          </a:p>
          <a:p>
            <a:r>
              <a:rPr lang="en-US" dirty="0" smtClean="0"/>
              <a:t>Creates good will</a:t>
            </a:r>
          </a:p>
          <a:p>
            <a:r>
              <a:rPr lang="en-US" dirty="0" smtClean="0"/>
              <a:t>Quick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11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Disadvantages of listing of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guarantee about safety to investors</a:t>
            </a:r>
          </a:p>
          <a:p>
            <a:r>
              <a:rPr lang="en-US" dirty="0" smtClean="0"/>
              <a:t>Listed companies suffers when share prices go down.</a:t>
            </a:r>
          </a:p>
          <a:p>
            <a:r>
              <a:rPr lang="en-US" dirty="0" smtClean="0"/>
              <a:t>Listing is not obligatory</a:t>
            </a:r>
          </a:p>
          <a:p>
            <a:r>
              <a:rPr lang="en-US" dirty="0" smtClean="0"/>
              <a:t>Lengthy procedure</a:t>
            </a:r>
          </a:p>
          <a:p>
            <a:r>
              <a:rPr lang="en-US" dirty="0" smtClean="0"/>
              <a:t>Disclosure of information by listed companies.</a:t>
            </a:r>
          </a:p>
          <a:p>
            <a:r>
              <a:rPr lang="en-US" dirty="0" smtClean="0"/>
              <a:t>Encourage large scale purchase by interested parties.</a:t>
            </a:r>
          </a:p>
          <a:p>
            <a:r>
              <a:rPr lang="en-US" dirty="0" smtClean="0"/>
              <a:t>Listed company may collect huge capital but may not use </a:t>
            </a:r>
            <a:r>
              <a:rPr lang="en-US" smtClean="0"/>
              <a:t>it properly.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market is well integrated market which operates as per standardized rules and regulations.</a:t>
            </a:r>
          </a:p>
          <a:p>
            <a:r>
              <a:rPr lang="en-US" dirty="0" smtClean="0"/>
              <a:t>Such market is subject to strict supervision and control of RBI and other regulatory authorities.</a:t>
            </a:r>
          </a:p>
          <a:p>
            <a:r>
              <a:rPr lang="en-US" dirty="0" smtClean="0"/>
              <a:t>Capital market and money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9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Unorganized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Unorganized market is not well organized and do not function as per well defined rules and regulations.</a:t>
            </a:r>
          </a:p>
          <a:p>
            <a:r>
              <a:rPr lang="en-US" dirty="0" smtClean="0"/>
              <a:t>The operations in such market are as per old and outdated rules and traditions.</a:t>
            </a:r>
          </a:p>
          <a:p>
            <a:r>
              <a:rPr lang="en-US" dirty="0" smtClean="0"/>
              <a:t>Moneylenders and indigenous bankers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2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market is a financial market that deals with borrowing and lending of long term funds.</a:t>
            </a:r>
          </a:p>
          <a:p>
            <a:r>
              <a:rPr lang="en-US" dirty="0" smtClean="0"/>
              <a:t>It is market for financial assets of long term maturity.</a:t>
            </a:r>
          </a:p>
          <a:p>
            <a:r>
              <a:rPr lang="en-US" dirty="0" smtClean="0"/>
              <a:t>Capital market has three components</a:t>
            </a:r>
          </a:p>
          <a:p>
            <a:r>
              <a:rPr lang="en-US" dirty="0" smtClean="0"/>
              <a:t>Industrial securities, </a:t>
            </a:r>
            <a:r>
              <a:rPr lang="en-US" dirty="0" err="1" smtClean="0"/>
              <a:t>govt</a:t>
            </a:r>
            <a:r>
              <a:rPr lang="en-US" dirty="0" smtClean="0"/>
              <a:t> securities and long term loans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8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Money market is a financial market that deals with borrowings and lending of short term funds.</a:t>
            </a:r>
          </a:p>
          <a:p>
            <a:r>
              <a:rPr lang="en-US" dirty="0" smtClean="0"/>
              <a:t>It is market for dealing with financial assets and securities with maturity up to one year.</a:t>
            </a:r>
          </a:p>
          <a:p>
            <a:r>
              <a:rPr lang="en-US" dirty="0" smtClean="0"/>
              <a:t>There are four components of Indian money market</a:t>
            </a:r>
          </a:p>
          <a:p>
            <a:r>
              <a:rPr lang="en-US" dirty="0" smtClean="0"/>
              <a:t>Call money market, commercial bills, treasury bill market and short term loan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8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Industrial/ corporate securities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 securities are the equity and preference shares, debenture and bonds of companies.</a:t>
            </a:r>
          </a:p>
          <a:p>
            <a:r>
              <a:rPr lang="en-US" dirty="0" smtClean="0"/>
              <a:t>Industrial securities market is very sensitive and active financial market.</a:t>
            </a:r>
          </a:p>
          <a:p>
            <a:r>
              <a:rPr lang="en-US" dirty="0" smtClean="0"/>
              <a:t>It is divided in to two market i.e. Primary market and secondary market</a:t>
            </a:r>
          </a:p>
          <a:p>
            <a:r>
              <a:rPr lang="en-US" dirty="0" smtClean="0"/>
              <a:t>Financial intermediaries like merchant banks helps the corporate sector to raise funds in the capital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3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securities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market for transactions in government securities also called as gilt edged securities.</a:t>
            </a:r>
          </a:p>
          <a:p>
            <a:r>
              <a:rPr lang="en-US" dirty="0" smtClean="0"/>
              <a:t>Such securities may be of short term or long term.</a:t>
            </a:r>
          </a:p>
          <a:p>
            <a:r>
              <a:rPr lang="en-US" dirty="0" smtClean="0"/>
              <a:t>Govt. securities includes securities issued by central and state govt., semi- govt. port trust and so on.</a:t>
            </a:r>
          </a:p>
          <a:p>
            <a:r>
              <a:rPr lang="en-US" dirty="0" smtClean="0"/>
              <a:t>Such securities are safe for investment but the return is not attractive.</a:t>
            </a:r>
          </a:p>
          <a:p>
            <a:r>
              <a:rPr lang="en-US" dirty="0" smtClean="0"/>
              <a:t>Commercial banks and charitable trust purchase such securities.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34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</TotalTime>
  <Words>1354</Words>
  <Application>Microsoft Office PowerPoint</Application>
  <PresentationFormat>On-screen Show (4:3)</PresentationFormat>
  <Paragraphs>124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Tw Cen MT</vt:lpstr>
      <vt:lpstr>Tw Cen MT Condensed</vt:lpstr>
      <vt:lpstr>Wingdings 3</vt:lpstr>
      <vt:lpstr>Integral</vt:lpstr>
      <vt:lpstr>CAPITAL MARKET</vt:lpstr>
      <vt:lpstr>(A) FINANCIAL MARKET</vt:lpstr>
      <vt:lpstr>Classification of Financial Market</vt:lpstr>
      <vt:lpstr>Organized Market</vt:lpstr>
      <vt:lpstr>Unorganized market</vt:lpstr>
      <vt:lpstr>Capital Market</vt:lpstr>
      <vt:lpstr>Money market</vt:lpstr>
      <vt:lpstr>Industrial/ corporate securities market</vt:lpstr>
      <vt:lpstr>Government securities market</vt:lpstr>
      <vt:lpstr>Long term loan market</vt:lpstr>
      <vt:lpstr>Capital Market</vt:lpstr>
      <vt:lpstr>PowerPoint Presentation</vt:lpstr>
      <vt:lpstr>Types of Capital Market</vt:lpstr>
      <vt:lpstr>Gilt edged securities</vt:lpstr>
      <vt:lpstr>PowerPoint Presentation</vt:lpstr>
      <vt:lpstr>Corporate/ Industries Securities Market</vt:lpstr>
      <vt:lpstr>Primary market/ New issue Market</vt:lpstr>
      <vt:lpstr>Secondary Market</vt:lpstr>
      <vt:lpstr>Long term loan market</vt:lpstr>
      <vt:lpstr>Stock Exchange</vt:lpstr>
      <vt:lpstr>PowerPoint Presentation</vt:lpstr>
      <vt:lpstr>PowerPoint Presentation</vt:lpstr>
      <vt:lpstr>Functions of stock market</vt:lpstr>
      <vt:lpstr>Provides continues and regular market for securities</vt:lpstr>
      <vt:lpstr>Facilitates evaluation of securities</vt:lpstr>
      <vt:lpstr>Encourage capital formation</vt:lpstr>
      <vt:lpstr>Provides safety and security in dealing</vt:lpstr>
      <vt:lpstr>Regulates company managements</vt:lpstr>
      <vt:lpstr>Facilitates public borrowings</vt:lpstr>
      <vt:lpstr>Serves as economic barometer</vt:lpstr>
      <vt:lpstr>Stock exchange facilitates bank lending</vt:lpstr>
      <vt:lpstr>Listing of securities</vt:lpstr>
      <vt:lpstr>PowerPoint Presentation</vt:lpstr>
      <vt:lpstr>Advantages of listing of securities</vt:lpstr>
      <vt:lpstr>Disadvantages of listing of securities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MARKET</dc:title>
  <dc:creator>kavir</dc:creator>
  <cp:lastModifiedBy>kavir</cp:lastModifiedBy>
  <cp:revision>25</cp:revision>
  <dcterms:created xsi:type="dcterms:W3CDTF">2006-08-16T00:00:00Z</dcterms:created>
  <dcterms:modified xsi:type="dcterms:W3CDTF">2019-06-29T06:41:56Z</dcterms:modified>
</cp:coreProperties>
</file>